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4" r:id="rId9"/>
    <p:sldId id="265" r:id="rId10"/>
    <p:sldId id="266" r:id="rId11"/>
    <p:sldId id="276" r:id="rId12"/>
    <p:sldId id="277" r:id="rId13"/>
    <p:sldId id="267" r:id="rId14"/>
    <p:sldId id="268" r:id="rId15"/>
    <p:sldId id="269" r:id="rId16"/>
    <p:sldId id="271" r:id="rId17"/>
    <p:sldId id="270" r:id="rId18"/>
    <p:sldId id="272" r:id="rId19"/>
    <p:sldId id="273" r:id="rId20"/>
    <p:sldId id="274" r:id="rId21"/>
    <p:sldId id="275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306" r:id="rId35"/>
    <p:sldId id="290" r:id="rId36"/>
    <p:sldId id="291" r:id="rId37"/>
    <p:sldId id="292" r:id="rId38"/>
    <p:sldId id="293" r:id="rId39"/>
    <p:sldId id="297" r:id="rId40"/>
    <p:sldId id="300" r:id="rId41"/>
    <p:sldId id="294" r:id="rId42"/>
    <p:sldId id="295" r:id="rId43"/>
    <p:sldId id="296" r:id="rId44"/>
    <p:sldId id="298" r:id="rId45"/>
    <p:sldId id="299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10" autoAdjust="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043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55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647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69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935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213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71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81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59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67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40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eveloper.download.nvidia.cn/cg/saturate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candycat1992/Unity_Shaders_Book/issues/198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gIlwVwO9DoQKb-7rpXhvzXcxdZSwPHs_hYHnouQtTYA/edit#gid=0" TargetMode="External"/><Relationship Id="rId2" Type="http://schemas.openxmlformats.org/officeDocument/2006/relationships/hyperlink" Target="https://nyahoon.com/blog-en/590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developer.download.nvidia.cn/cg/mul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developer.download.nvidia.cn/cg/mul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eveloper.download.nvidia.cn/cg/mul.html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eveloper.download.nvidia.cn/cg/mul.html" TargetMode="Externa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download.nvidia.cn/cg/mul.html" TargetMode="External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5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download.nvidia.cn/cg/mul.html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cs.unity3d.com/cn/2022.2/Manual/SL-ShaderSemantics.html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HEJI-1">
            <a:extLst>
              <a:ext uri="{FF2B5EF4-FFF2-40B4-BE49-F238E27FC236}">
                <a16:creationId xmlns:a16="http://schemas.microsoft.com/office/drawing/2014/main" id="{B4200114-5EBD-FC13-ECB3-F673A8764A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13" name="iSHEJI-2">
            <a:extLst>
              <a:ext uri="{FF2B5EF4-FFF2-40B4-BE49-F238E27FC236}">
                <a16:creationId xmlns:a16="http://schemas.microsoft.com/office/drawing/2014/main" id="{961D4E6A-BCB0-3883-E8B4-08048918D8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iSHEJI-3">
            <a:extLst>
              <a:ext uri="{FF2B5EF4-FFF2-40B4-BE49-F238E27FC236}">
                <a16:creationId xmlns:a16="http://schemas.microsoft.com/office/drawing/2014/main" id="{913128C2-FD54-FA7A-7F19-1877B6D45AF4}"/>
              </a:ext>
            </a:extLst>
          </p:cNvPr>
          <p:cNvSpPr txBox="1"/>
          <p:nvPr/>
        </p:nvSpPr>
        <p:spPr>
          <a:xfrm>
            <a:off x="465171" y="3686210"/>
            <a:ext cx="635024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基础光照模型</a:t>
            </a:r>
          </a:p>
        </p:txBody>
      </p:sp>
      <p:sp>
        <p:nvSpPr>
          <p:cNvPr id="15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474695" y="6309836"/>
            <a:ext cx="383335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BRP 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0" name="iSHEJI-6">
            <a:extLst>
              <a:ext uri="{FF2B5EF4-FFF2-40B4-BE49-F238E27FC236}">
                <a16:creationId xmlns:a16="http://schemas.microsoft.com/office/drawing/2014/main" id="{F9F39327-228E-5F56-87E7-B10151AD4011}"/>
              </a:ext>
            </a:extLst>
          </p:cNvPr>
          <p:cNvSpPr txBox="1"/>
          <p:nvPr/>
        </p:nvSpPr>
        <p:spPr>
          <a:xfrm>
            <a:off x="312770" y="2429110"/>
            <a:ext cx="52227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90600" algn="l"/>
              </a:tabLst>
              <a:defRPr/>
            </a:pP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</a:t>
            </a:r>
            <a:endParaRPr lang="zh-CN" altLang="en-US" sz="80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7">
            <a:extLst>
              <a:ext uri="{FF2B5EF4-FFF2-40B4-BE49-F238E27FC236}">
                <a16:creationId xmlns:a16="http://schemas.microsoft.com/office/drawing/2014/main" id="{66A93946-C575-5884-B850-596DD83126D5}"/>
              </a:ext>
            </a:extLst>
          </p:cNvPr>
          <p:cNvSpPr/>
          <p:nvPr/>
        </p:nvSpPr>
        <p:spPr>
          <a:xfrm>
            <a:off x="7109458" y="1143000"/>
            <a:ext cx="4388771" cy="416242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31" name="iSHEJI-10">
            <a:extLst>
              <a:ext uri="{FF2B5EF4-FFF2-40B4-BE49-F238E27FC236}">
                <a16:creationId xmlns:a16="http://schemas.microsoft.com/office/drawing/2014/main" id="{08D13A22-CB76-AD55-3EAE-B689110F3DDB}"/>
              </a:ext>
            </a:extLst>
          </p:cNvPr>
          <p:cNvCxnSpPr>
            <a:cxnSpLocks/>
          </p:cNvCxnSpPr>
          <p:nvPr/>
        </p:nvCxnSpPr>
        <p:spPr>
          <a:xfrm>
            <a:off x="474695" y="6254115"/>
            <a:ext cx="4550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11">
            <a:extLst>
              <a:ext uri="{FF2B5EF4-FFF2-40B4-BE49-F238E27FC236}">
                <a16:creationId xmlns:a16="http://schemas.microsoft.com/office/drawing/2014/main" id="{587D2A64-05DD-1D9C-3118-EF1387F00DCD}"/>
              </a:ext>
            </a:extLst>
          </p:cNvPr>
          <p:cNvSpPr/>
          <p:nvPr/>
        </p:nvSpPr>
        <p:spPr>
          <a:xfrm>
            <a:off x="11308430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7" name="iSHEJI-12">
            <a:extLst>
              <a:ext uri="{FF2B5EF4-FFF2-40B4-BE49-F238E27FC236}">
                <a16:creationId xmlns:a16="http://schemas.microsoft.com/office/drawing/2014/main" id="{615485FE-9529-8F96-E733-DF53F13EA6FD}"/>
              </a:ext>
            </a:extLst>
          </p:cNvPr>
          <p:cNvSpPr/>
          <p:nvPr/>
        </p:nvSpPr>
        <p:spPr>
          <a:xfrm>
            <a:off x="11461214" y="6352382"/>
            <a:ext cx="100012" cy="100012"/>
          </a:xfrm>
          <a:prstGeom prst="ellips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9F65F667-3C6B-4DF9-0DC8-3DAD2DEF8327}"/>
              </a:ext>
            </a:extLst>
          </p:cNvPr>
          <p:cNvSpPr/>
          <p:nvPr/>
        </p:nvSpPr>
        <p:spPr>
          <a:xfrm>
            <a:off x="11614002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D0D1EDBA-892E-A54E-0884-860A7F59EC8B}"/>
              </a:ext>
            </a:extLst>
          </p:cNvPr>
          <p:cNvSpPr/>
          <p:nvPr/>
        </p:nvSpPr>
        <p:spPr>
          <a:xfrm>
            <a:off x="11766786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55" y="1290177"/>
            <a:ext cx="3855175" cy="386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8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506318D8-7239-D90C-651B-6C4358D6E813}"/>
              </a:ext>
            </a:extLst>
          </p:cNvPr>
          <p:cNvSpPr txBox="1"/>
          <p:nvPr/>
        </p:nvSpPr>
        <p:spPr>
          <a:xfrm>
            <a:off x="1425135" y="2747191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30969A-7BC9-B38B-84E8-FBA934FC2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5" y="3318500"/>
            <a:ext cx="9657820" cy="615553"/>
          </a:xfrm>
          <a:prstGeom prst="rect">
            <a:avLst/>
          </a:prstGeom>
        </p:spPr>
      </p:pic>
      <p:sp>
        <p:nvSpPr>
          <p:cNvPr id="7" name="iSHEJI-5">
            <a:extLst>
              <a:ext uri="{FF2B5EF4-FFF2-40B4-BE49-F238E27FC236}">
                <a16:creationId xmlns:a16="http://schemas.microsoft.com/office/drawing/2014/main" id="{A13A4B01-854C-AD7F-BE04-5E2B0534663A}"/>
              </a:ext>
            </a:extLst>
          </p:cNvPr>
          <p:cNvSpPr txBox="1"/>
          <p:nvPr/>
        </p:nvSpPr>
        <p:spPr>
          <a:xfrm>
            <a:off x="5307118" y="4778969"/>
            <a:ext cx="559323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dot(</a:t>
            </a:r>
            <a:r>
              <a:rPr lang="en-US" altLang="zh-CN" sz="28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, </a:t>
            </a:r>
            <a:r>
              <a:rPr lang="en-US" altLang="zh-CN" sz="28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lDir</a:t>
            </a: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)---</a:t>
            </a:r>
            <a:r>
              <a:rPr lang="en-US" altLang="zh-CN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[-1,1]</a:t>
            </a:r>
          </a:p>
          <a:p>
            <a:pPr lvl="0">
              <a:defRPr/>
            </a:pP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saturate(Ans)---</a:t>
            </a:r>
            <a:r>
              <a:rPr lang="en-US" altLang="zh-CN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[0,1]</a:t>
            </a:r>
            <a:endParaRPr lang="zh-CN" altLang="en-US" sz="2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7070E34-8971-A936-52A1-20FA1A360472}"/>
              </a:ext>
            </a:extLst>
          </p:cNvPr>
          <p:cNvCxnSpPr>
            <a:cxnSpLocks/>
          </p:cNvCxnSpPr>
          <p:nvPr/>
        </p:nvCxnSpPr>
        <p:spPr>
          <a:xfrm flipH="1">
            <a:off x="7466029" y="3853539"/>
            <a:ext cx="986497" cy="80330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HEJI-5">
            <a:extLst>
              <a:ext uri="{FF2B5EF4-FFF2-40B4-BE49-F238E27FC236}">
                <a16:creationId xmlns:a16="http://schemas.microsoft.com/office/drawing/2014/main" id="{3C945A38-3896-55B1-AAF7-04C804124BAC}"/>
              </a:ext>
            </a:extLst>
          </p:cNvPr>
          <p:cNvSpPr txBox="1"/>
          <p:nvPr/>
        </p:nvSpPr>
        <p:spPr>
          <a:xfrm>
            <a:off x="8921469" y="5437389"/>
            <a:ext cx="163502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不是映射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93A0A49-E3B4-3D13-D337-A2D476A43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623" y="1841426"/>
            <a:ext cx="4478332" cy="565226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43D3601-0AA0-9357-DA99-1770C0FC4275}"/>
              </a:ext>
            </a:extLst>
          </p:cNvPr>
          <p:cNvCxnSpPr>
            <a:cxnSpLocks/>
          </p:cNvCxnSpPr>
          <p:nvPr/>
        </p:nvCxnSpPr>
        <p:spPr>
          <a:xfrm flipV="1">
            <a:off x="8609232" y="2427459"/>
            <a:ext cx="0" cy="49492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888946B-B975-01B7-91A7-0AD9F067E2F9}"/>
              </a:ext>
            </a:extLst>
          </p:cNvPr>
          <p:cNvCxnSpPr>
            <a:cxnSpLocks/>
          </p:cNvCxnSpPr>
          <p:nvPr/>
        </p:nvCxnSpPr>
        <p:spPr>
          <a:xfrm>
            <a:off x="8609232" y="2674921"/>
            <a:ext cx="0" cy="62995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HEJI-5">
            <a:extLst>
              <a:ext uri="{FF2B5EF4-FFF2-40B4-BE49-F238E27FC236}">
                <a16:creationId xmlns:a16="http://schemas.microsoft.com/office/drawing/2014/main" id="{2EE2A039-D551-A078-0E67-95C81D682BD8}"/>
              </a:ext>
            </a:extLst>
          </p:cNvPr>
          <p:cNvSpPr txBox="1"/>
          <p:nvPr/>
        </p:nvSpPr>
        <p:spPr>
          <a:xfrm>
            <a:off x="8881219" y="2684207"/>
            <a:ext cx="163502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等价</a:t>
            </a:r>
          </a:p>
        </p:txBody>
      </p:sp>
    </p:spTree>
    <p:extLst>
      <p:ext uri="{BB962C8B-B14F-4D97-AF65-F5344CB8AC3E}">
        <p14:creationId xmlns:p14="http://schemas.microsoft.com/office/powerpoint/2010/main" val="3541597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506318D8-7239-D90C-651B-6C4358D6E813}"/>
              </a:ext>
            </a:extLst>
          </p:cNvPr>
          <p:cNvSpPr txBox="1"/>
          <p:nvPr/>
        </p:nvSpPr>
        <p:spPr>
          <a:xfrm>
            <a:off x="10004033" y="4097113"/>
            <a:ext cx="24718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Cg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文档链接</a:t>
            </a:r>
            <a:endParaRPr lang="zh-CN" altLang="en-US" sz="20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30969A-7BC9-B38B-84E8-FBA934FC2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5" y="3318500"/>
            <a:ext cx="9657820" cy="615553"/>
          </a:xfrm>
          <a:prstGeom prst="rect">
            <a:avLst/>
          </a:prstGeom>
        </p:spPr>
      </p:pic>
      <p:sp>
        <p:nvSpPr>
          <p:cNvPr id="11" name="iSHEJI-5">
            <a:extLst>
              <a:ext uri="{FF2B5EF4-FFF2-40B4-BE49-F238E27FC236}">
                <a16:creationId xmlns:a16="http://schemas.microsoft.com/office/drawing/2014/main" id="{3C945A38-3896-55B1-AAF7-04C804124BAC}"/>
              </a:ext>
            </a:extLst>
          </p:cNvPr>
          <p:cNvSpPr txBox="1"/>
          <p:nvPr/>
        </p:nvSpPr>
        <p:spPr>
          <a:xfrm>
            <a:off x="1425135" y="3947682"/>
            <a:ext cx="5871211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saturate()</a:t>
            </a:r>
            <a:r>
              <a:rPr lang="zh-CN" altLang="en-US" sz="28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28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max()</a:t>
            </a:r>
            <a:r>
              <a:rPr lang="zh-CN" altLang="en-US" sz="28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的区别</a:t>
            </a:r>
            <a:endParaRPr lang="en-US" altLang="zh-CN" sz="2800" b="1" spc="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max()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是限制了一定要大于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saturate()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是限制了一定要大于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且小于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</a:p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那么</a:t>
            </a:r>
            <a:r>
              <a:rPr lang="en-US" altLang="zh-CN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saturate()</a:t>
            </a: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肯定是比</a:t>
            </a:r>
            <a:r>
              <a:rPr lang="en-US" altLang="zh-CN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max()</a:t>
            </a: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消耗大的，但是区别不大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93A0A49-E3B4-3D13-D337-A2D476A4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623" y="1841426"/>
            <a:ext cx="4478332" cy="565226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43D3601-0AA0-9357-DA99-1770C0FC4275}"/>
              </a:ext>
            </a:extLst>
          </p:cNvPr>
          <p:cNvCxnSpPr>
            <a:cxnSpLocks/>
          </p:cNvCxnSpPr>
          <p:nvPr/>
        </p:nvCxnSpPr>
        <p:spPr>
          <a:xfrm flipV="1">
            <a:off x="8609232" y="2427459"/>
            <a:ext cx="0" cy="49492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888946B-B975-01B7-91A7-0AD9F067E2F9}"/>
              </a:ext>
            </a:extLst>
          </p:cNvPr>
          <p:cNvCxnSpPr>
            <a:cxnSpLocks/>
          </p:cNvCxnSpPr>
          <p:nvPr/>
        </p:nvCxnSpPr>
        <p:spPr>
          <a:xfrm>
            <a:off x="8609232" y="2674921"/>
            <a:ext cx="0" cy="62995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HEJI-5">
            <a:extLst>
              <a:ext uri="{FF2B5EF4-FFF2-40B4-BE49-F238E27FC236}">
                <a16:creationId xmlns:a16="http://schemas.microsoft.com/office/drawing/2014/main" id="{2EE2A039-D551-A078-0E67-95C81D682BD8}"/>
              </a:ext>
            </a:extLst>
          </p:cNvPr>
          <p:cNvSpPr txBox="1"/>
          <p:nvPr/>
        </p:nvSpPr>
        <p:spPr>
          <a:xfrm>
            <a:off x="8881219" y="2684207"/>
            <a:ext cx="163502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等价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70E479-9EC5-8521-AA94-1C374C0AB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1327" y="4451349"/>
            <a:ext cx="3993192" cy="1235563"/>
          </a:xfrm>
          <a:prstGeom prst="rect">
            <a:avLst/>
          </a:prstGeom>
        </p:spPr>
      </p:pic>
      <p:sp>
        <p:nvSpPr>
          <p:cNvPr id="19" name="iSHEJI-5">
            <a:extLst>
              <a:ext uri="{FF2B5EF4-FFF2-40B4-BE49-F238E27FC236}">
                <a16:creationId xmlns:a16="http://schemas.microsoft.com/office/drawing/2014/main" id="{BDB54461-E3B8-DAE5-C05D-33BE43DEF2CC}"/>
              </a:ext>
            </a:extLst>
          </p:cNvPr>
          <p:cNvSpPr txBox="1"/>
          <p:nvPr/>
        </p:nvSpPr>
        <p:spPr>
          <a:xfrm>
            <a:off x="1425135" y="2747191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id="{63DD4842-6573-A5EE-E2B6-5EE34C6C5BB9}"/>
              </a:ext>
            </a:extLst>
          </p:cNvPr>
          <p:cNvSpPr txBox="1"/>
          <p:nvPr/>
        </p:nvSpPr>
        <p:spPr>
          <a:xfrm>
            <a:off x="7217365" y="5735816"/>
            <a:ext cx="587121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注意：平台不同，编译结果不同</a:t>
            </a:r>
            <a:endParaRPr lang="en-US" altLang="zh-CN" sz="24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6"/>
              </a:rPr>
              <a:t>乐乐的解答</a:t>
            </a:r>
            <a:endParaRPr lang="zh-CN" altLang="en-US" sz="24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4276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5">
            <a:extLst>
              <a:ext uri="{FF2B5EF4-FFF2-40B4-BE49-F238E27FC236}">
                <a16:creationId xmlns:a16="http://schemas.microsoft.com/office/drawing/2014/main" id="{3C945A38-3896-55B1-AAF7-04C804124BAC}"/>
              </a:ext>
            </a:extLst>
          </p:cNvPr>
          <p:cNvSpPr txBox="1"/>
          <p:nvPr/>
        </p:nvSpPr>
        <p:spPr>
          <a:xfrm>
            <a:off x="1425135" y="2699135"/>
            <a:ext cx="58712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saturate()</a:t>
            </a:r>
            <a:r>
              <a:rPr lang="zh-CN" altLang="en-US" sz="28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28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max()</a:t>
            </a:r>
            <a:r>
              <a:rPr lang="zh-CN" altLang="en-US" sz="28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的区别</a:t>
            </a:r>
            <a:endParaRPr lang="en-US" altLang="zh-CN" sz="2800" b="1" spc="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5544D374-0CEF-D45B-CD22-854AD9996CFE}"/>
              </a:ext>
            </a:extLst>
          </p:cNvPr>
          <p:cNvSpPr txBox="1"/>
          <p:nvPr/>
        </p:nvSpPr>
        <p:spPr>
          <a:xfrm>
            <a:off x="1425134" y="3297092"/>
            <a:ext cx="9802189" cy="26468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更详细的解答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en-US" altLang="zh-CN" sz="28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takao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的博客</a:t>
            </a:r>
            <a:endParaRPr lang="en-US" altLang="zh-CN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博客里说，有时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saturate()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可以用一条指令完成    </a:t>
            </a:r>
            <a:r>
              <a:rPr lang="en-US" altLang="zh-CN" sz="24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add_sat</a:t>
            </a:r>
            <a:r>
              <a:rPr lang="en-US" altLang="zh-CN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r0, r1, r2</a:t>
            </a: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但不是所有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GPU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都可以使用的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具体情况各不相同，但一般来说两者的差距不大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DCDCFC67-05E0-4255-256D-75215650EAA8}"/>
              </a:ext>
            </a:extLst>
          </p:cNvPr>
          <p:cNvSpPr txBox="1"/>
          <p:nvPr/>
        </p:nvSpPr>
        <p:spPr>
          <a:xfrm>
            <a:off x="7668066" y="5636193"/>
            <a:ext cx="414372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Radeon</a:t>
            </a: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硬件下，最大</a:t>
            </a:r>
            <a:r>
              <a:rPr lang="en-US" altLang="zh-CN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Cycles</a:t>
            </a: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数：</a:t>
            </a:r>
            <a:b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max---4</a:t>
            </a:r>
          </a:p>
          <a:p>
            <a:pPr lvl="0">
              <a:defRPr/>
            </a:pPr>
            <a:r>
              <a:rPr lang="en-US" altLang="zh-CN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saturate---0</a:t>
            </a: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到</a:t>
            </a:r>
            <a:r>
              <a:rPr lang="en-US" altLang="zh-CN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endParaRPr lang="zh-CN" altLang="en-US" sz="2000" b="1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5">
            <a:extLst>
              <a:ext uri="{FF2B5EF4-FFF2-40B4-BE49-F238E27FC236}">
                <a16:creationId xmlns:a16="http://schemas.microsoft.com/office/drawing/2014/main" id="{21E689EE-3DE6-E231-8179-A83F867B86F9}"/>
              </a:ext>
            </a:extLst>
          </p:cNvPr>
          <p:cNvSpPr txBox="1"/>
          <p:nvPr/>
        </p:nvSpPr>
        <p:spPr>
          <a:xfrm>
            <a:off x="10537721" y="5266861"/>
            <a:ext cx="89679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链接</a:t>
            </a:r>
            <a:endParaRPr lang="zh-CN" altLang="en-US" sz="24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4966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506318D8-7239-D90C-651B-6C4358D6E813}"/>
              </a:ext>
            </a:extLst>
          </p:cNvPr>
          <p:cNvSpPr txBox="1"/>
          <p:nvPr/>
        </p:nvSpPr>
        <p:spPr>
          <a:xfrm>
            <a:off x="369915" y="4414067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0C8F01-058E-30FF-DB2C-5338F8D9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4" y="5243209"/>
            <a:ext cx="11689237" cy="1098395"/>
          </a:xfrm>
          <a:prstGeom prst="rect">
            <a:avLst/>
          </a:prstGeom>
        </p:spPr>
      </p:pic>
      <p:sp>
        <p:nvSpPr>
          <p:cNvPr id="8" name="iSHEJI-5">
            <a:extLst>
              <a:ext uri="{FF2B5EF4-FFF2-40B4-BE49-F238E27FC236}">
                <a16:creationId xmlns:a16="http://schemas.microsoft.com/office/drawing/2014/main" id="{EEB4E606-D248-813A-5BC2-8153165CAC39}"/>
              </a:ext>
            </a:extLst>
          </p:cNvPr>
          <p:cNvSpPr txBox="1"/>
          <p:nvPr/>
        </p:nvSpPr>
        <p:spPr>
          <a:xfrm>
            <a:off x="5378697" y="1847482"/>
            <a:ext cx="56791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须知：向量都是“朝外的</a:t>
            </a:r>
            <a:r>
              <a:rPr lang="en-US" altLang="zh-CN" sz="2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  <a:endParaRPr lang="zh-CN" altLang="en-US" sz="2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E1AB140-E4FF-8B2A-4B79-CF687500A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624" y="2412735"/>
            <a:ext cx="5047648" cy="21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12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506318D8-7239-D90C-651B-6C4358D6E813}"/>
              </a:ext>
            </a:extLst>
          </p:cNvPr>
          <p:cNvSpPr txBox="1"/>
          <p:nvPr/>
        </p:nvSpPr>
        <p:spPr>
          <a:xfrm>
            <a:off x="369915" y="4414067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0C8F01-058E-30FF-DB2C-5338F8D9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4" y="5243209"/>
            <a:ext cx="11689237" cy="10983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41F744-8636-41C9-DFEE-F35F78BB2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379" y="1981848"/>
            <a:ext cx="2659610" cy="18365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FB6A61-3B35-1973-A340-414594ACB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118" y="1893693"/>
            <a:ext cx="3078747" cy="2735817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02B2A035-D0E6-2033-F467-1180D05DE2AC}"/>
              </a:ext>
            </a:extLst>
          </p:cNvPr>
          <p:cNvSpPr txBox="1"/>
          <p:nvPr/>
        </p:nvSpPr>
        <p:spPr>
          <a:xfrm>
            <a:off x="10237233" y="3612528"/>
            <a:ext cx="5299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endParaRPr lang="zh-CN" altLang="en-US" sz="20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3E65C966-7E8B-78E7-7B6B-764D8C2C200A}"/>
              </a:ext>
            </a:extLst>
          </p:cNvPr>
          <p:cNvSpPr txBox="1"/>
          <p:nvPr/>
        </p:nvSpPr>
        <p:spPr>
          <a:xfrm>
            <a:off x="9141646" y="4022183"/>
            <a:ext cx="5299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-1</a:t>
            </a:r>
            <a:endParaRPr lang="zh-CN" altLang="en-US" sz="20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580228A-7ECD-F72F-FA73-BCC7D9021E8C}"/>
              </a:ext>
            </a:extLst>
          </p:cNvPr>
          <p:cNvCxnSpPr>
            <a:cxnSpLocks/>
          </p:cNvCxnSpPr>
          <p:nvPr/>
        </p:nvCxnSpPr>
        <p:spPr>
          <a:xfrm>
            <a:off x="9970242" y="4075100"/>
            <a:ext cx="1077972" cy="45960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HEJI-5">
            <a:extLst>
              <a:ext uri="{FF2B5EF4-FFF2-40B4-BE49-F238E27FC236}">
                <a16:creationId xmlns:a16="http://schemas.microsoft.com/office/drawing/2014/main" id="{C17CF4F1-0D64-0C68-6BD4-32388D0009F3}"/>
              </a:ext>
            </a:extLst>
          </p:cNvPr>
          <p:cNvSpPr txBox="1"/>
          <p:nvPr/>
        </p:nvSpPr>
        <p:spPr>
          <a:xfrm>
            <a:off x="11092621" y="4458072"/>
            <a:ext cx="7948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截断</a:t>
            </a:r>
          </a:p>
        </p:txBody>
      </p:sp>
    </p:spTree>
    <p:extLst>
      <p:ext uri="{BB962C8B-B14F-4D97-AF65-F5344CB8AC3E}">
        <p14:creationId xmlns:p14="http://schemas.microsoft.com/office/powerpoint/2010/main" val="2520590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506318D8-7239-D90C-651B-6C4358D6E813}"/>
              </a:ext>
            </a:extLst>
          </p:cNvPr>
          <p:cNvSpPr txBox="1"/>
          <p:nvPr/>
        </p:nvSpPr>
        <p:spPr>
          <a:xfrm>
            <a:off x="369915" y="4414067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0C8F01-058E-30FF-DB2C-5338F8D9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4" y="5243209"/>
            <a:ext cx="11689237" cy="1098395"/>
          </a:xfrm>
          <a:prstGeom prst="rect">
            <a:avLst/>
          </a:prstGeom>
        </p:spPr>
      </p:pic>
      <p:sp>
        <p:nvSpPr>
          <p:cNvPr id="17" name="iSHEJI-5">
            <a:extLst>
              <a:ext uri="{FF2B5EF4-FFF2-40B4-BE49-F238E27FC236}">
                <a16:creationId xmlns:a16="http://schemas.microsoft.com/office/drawing/2014/main" id="{C17CF4F1-0D64-0C68-6BD4-32388D0009F3}"/>
              </a:ext>
            </a:extLst>
          </p:cNvPr>
          <p:cNvSpPr txBox="1"/>
          <p:nvPr/>
        </p:nvSpPr>
        <p:spPr>
          <a:xfrm>
            <a:off x="5172588" y="2125683"/>
            <a:ext cx="5847346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lang="en-US" altLang="zh-CN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diffuse</a:t>
            </a:r>
            <a:r>
              <a:rPr lang="zh-CN" altLang="en-US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en-US" altLang="zh-CN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</a:t>
            </a:r>
            <a:r>
              <a:rPr lang="zh-CN" altLang="en-US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类型</a:t>
            </a:r>
            <a:br>
              <a:rPr lang="en-US" altLang="zh-CN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点积的结果是标量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lang="en-US" altLang="zh-CN" sz="2400" b="1" spc="0" dirty="0" err="1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diffuseRGB</a:t>
            </a:r>
            <a:r>
              <a:rPr lang="zh-CN" altLang="en-US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en-US" altLang="zh-CN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float3</a:t>
            </a:r>
            <a:r>
              <a:rPr lang="zh-CN" altLang="en-US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类型</a:t>
            </a:r>
            <a:endParaRPr lang="en-US" altLang="zh-CN" sz="2400" b="1" spc="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DiffCol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4D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DiffInt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、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diffuse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1D</a:t>
            </a:r>
          </a:p>
          <a:p>
            <a:pPr lvl="0"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向量乘标量，最终还是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4D</a:t>
            </a:r>
          </a:p>
          <a:p>
            <a:pPr lvl="0"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3D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，意味着舍弃第四维度</a:t>
            </a:r>
          </a:p>
        </p:txBody>
      </p:sp>
    </p:spTree>
    <p:extLst>
      <p:ext uri="{BB962C8B-B14F-4D97-AF65-F5344CB8AC3E}">
        <p14:creationId xmlns:p14="http://schemas.microsoft.com/office/powerpoint/2010/main" val="1838585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D7243A6-D293-5166-1647-9856142D4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5" y="3278169"/>
            <a:ext cx="9694965" cy="615553"/>
          </a:xfrm>
          <a:prstGeom prst="rect">
            <a:avLst/>
          </a:prstGeom>
        </p:spPr>
      </p:pic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506318D8-7239-D90C-651B-6C4358D6E813}"/>
              </a:ext>
            </a:extLst>
          </p:cNvPr>
          <p:cNvSpPr txBox="1"/>
          <p:nvPr/>
        </p:nvSpPr>
        <p:spPr>
          <a:xfrm>
            <a:off x="1425135" y="2747191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5">
            <a:extLst>
              <a:ext uri="{FF2B5EF4-FFF2-40B4-BE49-F238E27FC236}">
                <a16:creationId xmlns:a16="http://schemas.microsoft.com/office/drawing/2014/main" id="{A13A4B01-854C-AD7F-BE04-5E2B0534663A}"/>
              </a:ext>
            </a:extLst>
          </p:cNvPr>
          <p:cNvSpPr txBox="1"/>
          <p:nvPr/>
        </p:nvSpPr>
        <p:spPr>
          <a:xfrm>
            <a:off x="5307118" y="4791058"/>
            <a:ext cx="559323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dot(</a:t>
            </a:r>
            <a:r>
              <a:rPr lang="en-US" altLang="zh-CN" sz="28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, </a:t>
            </a:r>
            <a:r>
              <a:rPr lang="en-US" altLang="zh-CN" sz="28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lDir</a:t>
            </a: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)---</a:t>
            </a:r>
            <a:r>
              <a:rPr lang="en-US" altLang="zh-CN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[-1,1]</a:t>
            </a:r>
          </a:p>
          <a:p>
            <a:pPr lvl="0">
              <a:defRPr/>
            </a:pP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Ans * 0.5 + 0.5---</a:t>
            </a:r>
            <a:r>
              <a:rPr lang="en-US" altLang="zh-CN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[0,1]</a:t>
            </a:r>
            <a:endParaRPr lang="zh-CN" altLang="en-US" sz="2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7070E34-8971-A936-52A1-20FA1A360472}"/>
              </a:ext>
            </a:extLst>
          </p:cNvPr>
          <p:cNvCxnSpPr>
            <a:cxnSpLocks/>
          </p:cNvCxnSpPr>
          <p:nvPr/>
        </p:nvCxnSpPr>
        <p:spPr>
          <a:xfrm flipH="1">
            <a:off x="7655963" y="3917993"/>
            <a:ext cx="895546" cy="66302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HEJI-5">
            <a:extLst>
              <a:ext uri="{FF2B5EF4-FFF2-40B4-BE49-F238E27FC236}">
                <a16:creationId xmlns:a16="http://schemas.microsoft.com/office/drawing/2014/main" id="{3C945A38-3896-55B1-AAF7-04C804124BAC}"/>
              </a:ext>
            </a:extLst>
          </p:cNvPr>
          <p:cNvSpPr txBox="1"/>
          <p:nvPr/>
        </p:nvSpPr>
        <p:spPr>
          <a:xfrm>
            <a:off x="9253486" y="3818620"/>
            <a:ext cx="2715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区别：处理方式</a:t>
            </a:r>
          </a:p>
        </p:txBody>
      </p:sp>
    </p:spTree>
    <p:extLst>
      <p:ext uri="{BB962C8B-B14F-4D97-AF65-F5344CB8AC3E}">
        <p14:creationId xmlns:p14="http://schemas.microsoft.com/office/powerpoint/2010/main" val="3907895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506318D8-7239-D90C-651B-6C4358D6E813}"/>
              </a:ext>
            </a:extLst>
          </p:cNvPr>
          <p:cNvSpPr txBox="1"/>
          <p:nvPr/>
        </p:nvSpPr>
        <p:spPr>
          <a:xfrm>
            <a:off x="369915" y="2839790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C4D299-0903-6960-84EE-04E68312E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24" y="3639784"/>
            <a:ext cx="11440301" cy="127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54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ABF6A4D-F070-D5DF-3BC6-7756C635B855}"/>
              </a:ext>
            </a:extLst>
          </p:cNvPr>
          <p:cNvSpPr txBox="1"/>
          <p:nvPr/>
        </p:nvSpPr>
        <p:spPr>
          <a:xfrm>
            <a:off x="1425135" y="2747191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0264B0-A2CA-36AF-846B-B1E464520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3327868"/>
            <a:ext cx="4308880" cy="4308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7F47EC-C695-B215-8275-8AB819159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06" y="5563967"/>
            <a:ext cx="9063492" cy="4308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1B4883-3D05-7CD7-8134-F87ABF85A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06" y="4408171"/>
            <a:ext cx="7959545" cy="507311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D4F7B2A5-4C75-B99A-52EA-F3E8695F2CF3}"/>
              </a:ext>
            </a:extLst>
          </p:cNvPr>
          <p:cNvSpPr txBox="1"/>
          <p:nvPr/>
        </p:nvSpPr>
        <p:spPr>
          <a:xfrm>
            <a:off x="5142227" y="3358645"/>
            <a:ext cx="2715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环境漫反射</a:t>
            </a: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865FE339-986C-F305-3EB8-2E07F1FCC686}"/>
              </a:ext>
            </a:extLst>
          </p:cNvPr>
          <p:cNvSpPr txBox="1"/>
          <p:nvPr/>
        </p:nvSpPr>
        <p:spPr>
          <a:xfrm>
            <a:off x="8695351" y="4414024"/>
            <a:ext cx="2715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光源漫反射</a:t>
            </a: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id="{37F1C5D4-F880-2625-E0C8-74001FBFB5C7}"/>
              </a:ext>
            </a:extLst>
          </p:cNvPr>
          <p:cNvSpPr txBox="1"/>
          <p:nvPr/>
        </p:nvSpPr>
        <p:spPr>
          <a:xfrm>
            <a:off x="9799298" y="5563967"/>
            <a:ext cx="2715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光源高光反射</a:t>
            </a:r>
          </a:p>
        </p:txBody>
      </p:sp>
    </p:spTree>
    <p:extLst>
      <p:ext uri="{BB962C8B-B14F-4D97-AF65-F5344CB8AC3E}">
        <p14:creationId xmlns:p14="http://schemas.microsoft.com/office/powerpoint/2010/main" val="2557047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ABF6A4D-F070-D5DF-3BC6-7756C635B855}"/>
              </a:ext>
            </a:extLst>
          </p:cNvPr>
          <p:cNvSpPr txBox="1"/>
          <p:nvPr/>
        </p:nvSpPr>
        <p:spPr>
          <a:xfrm>
            <a:off x="1425135" y="2747191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7F47EC-C695-B215-8275-8AB819159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5563967"/>
            <a:ext cx="9063492" cy="430887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37F1C5D4-F880-2625-E0C8-74001FBFB5C7}"/>
              </a:ext>
            </a:extLst>
          </p:cNvPr>
          <p:cNvSpPr txBox="1"/>
          <p:nvPr/>
        </p:nvSpPr>
        <p:spPr>
          <a:xfrm>
            <a:off x="9799298" y="5563967"/>
            <a:ext cx="2715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光源高光反射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C305A65E-2B0D-5549-978F-730242A152B8}"/>
              </a:ext>
            </a:extLst>
          </p:cNvPr>
          <p:cNvCxnSpPr>
            <a:cxnSpLocks/>
          </p:cNvCxnSpPr>
          <p:nvPr/>
        </p:nvCxnSpPr>
        <p:spPr>
          <a:xfrm flipH="1" flipV="1">
            <a:off x="7117237" y="4520228"/>
            <a:ext cx="829559" cy="104373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>
            <a:extLst>
              <a:ext uri="{FF2B5EF4-FFF2-40B4-BE49-F238E27FC236}">
                <a16:creationId xmlns:a16="http://schemas.microsoft.com/office/drawing/2014/main" id="{3B19D57C-B6D8-4D6D-09E4-BD4B2AF50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309" y="1981848"/>
            <a:ext cx="4346644" cy="247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SHEJI-5">
            <a:extLst>
              <a:ext uri="{FF2B5EF4-FFF2-40B4-BE49-F238E27FC236}">
                <a16:creationId xmlns:a16="http://schemas.microsoft.com/office/drawing/2014/main" id="{31A3FE55-1656-EC13-0FE6-762324243850}"/>
              </a:ext>
            </a:extLst>
          </p:cNvPr>
          <p:cNvSpPr txBox="1"/>
          <p:nvPr/>
        </p:nvSpPr>
        <p:spPr>
          <a:xfrm>
            <a:off x="6959735" y="1465834"/>
            <a:ext cx="283956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注意方向</a:t>
            </a:r>
          </a:p>
        </p:txBody>
      </p:sp>
    </p:spTree>
    <p:extLst>
      <p:ext uri="{BB962C8B-B14F-4D97-AF65-F5344CB8AC3E}">
        <p14:creationId xmlns:p14="http://schemas.microsoft.com/office/powerpoint/2010/main" val="916791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1875568" y="1174072"/>
            <a:ext cx="609600" cy="99866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2183606" y="1659731"/>
            <a:ext cx="455408" cy="395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3" name="iSHEJI-4">
            <a:extLst>
              <a:ext uri="{FF2B5EF4-FFF2-40B4-BE49-F238E27FC236}">
                <a16:creationId xmlns:a16="http://schemas.microsoft.com/office/drawing/2014/main" id="{519CCD01-8B55-9F47-49E8-EB94BDA9B143}"/>
              </a:ext>
            </a:extLst>
          </p:cNvPr>
          <p:cNvSpPr/>
          <p:nvPr/>
        </p:nvSpPr>
        <p:spPr>
          <a:xfrm>
            <a:off x="2293819" y="2868114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4" y="2929669"/>
            <a:ext cx="19800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简介</a:t>
            </a: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5E5E03D1-6CAB-EC36-48E7-8C089D23861A}"/>
              </a:ext>
            </a:extLst>
          </p:cNvPr>
          <p:cNvSpPr/>
          <p:nvPr/>
        </p:nvSpPr>
        <p:spPr>
          <a:xfrm>
            <a:off x="2293819" y="3540689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4214502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1" name="iSHEJI-16">
            <a:extLst>
              <a:ext uri="{FF2B5EF4-FFF2-40B4-BE49-F238E27FC236}">
                <a16:creationId xmlns:a16="http://schemas.microsoft.com/office/drawing/2014/main" id="{7BBD72A9-5114-8E4C-5410-B493E568AA35}"/>
              </a:ext>
            </a:extLst>
          </p:cNvPr>
          <p:cNvSpPr/>
          <p:nvPr/>
        </p:nvSpPr>
        <p:spPr>
          <a:xfrm>
            <a:off x="5265265" y="1406834"/>
            <a:ext cx="2354778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目录</a:t>
            </a:r>
          </a:p>
        </p:txBody>
      </p:sp>
      <p:sp>
        <p:nvSpPr>
          <p:cNvPr id="3" name="iSHEJI-17">
            <a:extLst>
              <a:ext uri="{FF2B5EF4-FFF2-40B4-BE49-F238E27FC236}">
                <a16:creationId xmlns:a16="http://schemas.microsoft.com/office/drawing/2014/main" id="{BB951A73-D8B7-1D78-3A36-BB10BEF720A5}"/>
              </a:ext>
            </a:extLst>
          </p:cNvPr>
          <p:cNvSpPr/>
          <p:nvPr/>
        </p:nvSpPr>
        <p:spPr>
          <a:xfrm>
            <a:off x="2142190" y="1529945"/>
            <a:ext cx="3081659" cy="6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C</a:t>
            </a:r>
            <a:r>
              <a:rPr lang="en-US" altLang="zh-CN" sz="4400" b="1" dirty="0">
                <a:solidFill>
                  <a:schemeClr val="tx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atalogue</a:t>
            </a:r>
            <a:endParaRPr lang="zh-CN" altLang="en-US" sz="3200" b="1" dirty="0">
              <a:solidFill>
                <a:schemeClr val="tx1"/>
              </a:solidFill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1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4" y="3602244"/>
            <a:ext cx="26874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4276057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  <p:sp>
        <p:nvSpPr>
          <p:cNvPr id="2" name="iSHEJI-14">
            <a:extLst>
              <a:ext uri="{FF2B5EF4-FFF2-40B4-BE49-F238E27FC236}">
                <a16:creationId xmlns:a16="http://schemas.microsoft.com/office/drawing/2014/main" id="{66EB3AD1-CF79-6FA5-A327-A6FD1C343B75}"/>
              </a:ext>
            </a:extLst>
          </p:cNvPr>
          <p:cNvSpPr/>
          <p:nvPr/>
        </p:nvSpPr>
        <p:spPr>
          <a:xfrm>
            <a:off x="2293819" y="4888315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F78FEC26-13CC-FE6E-B149-86E5972D9686}"/>
              </a:ext>
            </a:extLst>
          </p:cNvPr>
          <p:cNvSpPr txBox="1"/>
          <p:nvPr/>
        </p:nvSpPr>
        <p:spPr>
          <a:xfrm>
            <a:off x="2874403" y="4948632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</p:spTree>
    <p:extLst>
      <p:ext uri="{BB962C8B-B14F-4D97-AF65-F5344CB8AC3E}">
        <p14:creationId xmlns:p14="http://schemas.microsoft.com/office/powerpoint/2010/main" val="3097893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ABF6A4D-F070-D5DF-3BC6-7756C635B855}"/>
              </a:ext>
            </a:extLst>
          </p:cNvPr>
          <p:cNvSpPr txBox="1"/>
          <p:nvPr/>
        </p:nvSpPr>
        <p:spPr>
          <a:xfrm>
            <a:off x="1425135" y="2747191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7F47EC-C695-B215-8275-8AB819159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5563967"/>
            <a:ext cx="9063492" cy="430887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37F1C5D4-F880-2625-E0C8-74001FBFB5C7}"/>
              </a:ext>
            </a:extLst>
          </p:cNvPr>
          <p:cNvSpPr txBox="1"/>
          <p:nvPr/>
        </p:nvSpPr>
        <p:spPr>
          <a:xfrm>
            <a:off x="9799298" y="5563967"/>
            <a:ext cx="2715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光源高光反射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954767-7E93-72AD-CD62-6D91AC40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858" y="3254534"/>
            <a:ext cx="5047648" cy="2146921"/>
          </a:xfrm>
          <a:prstGeom prst="rect">
            <a:avLst/>
          </a:prstGeom>
        </p:spPr>
      </p:pic>
      <p:sp>
        <p:nvSpPr>
          <p:cNvPr id="6" name="iSHEJI-5">
            <a:extLst>
              <a:ext uri="{FF2B5EF4-FFF2-40B4-BE49-F238E27FC236}">
                <a16:creationId xmlns:a16="http://schemas.microsoft.com/office/drawing/2014/main" id="{365CD448-2061-DF76-B909-C8EBC64CFEFF}"/>
              </a:ext>
            </a:extLst>
          </p:cNvPr>
          <p:cNvSpPr txBox="1"/>
          <p:nvPr/>
        </p:nvSpPr>
        <p:spPr>
          <a:xfrm>
            <a:off x="6726682" y="1874339"/>
            <a:ext cx="527338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点积结果为</a:t>
            </a:r>
            <a: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1---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光线射进眼睛</a:t>
            </a:r>
            <a:endParaRPr lang="en-US" altLang="zh-CN" sz="20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值越小，光线越偏离</a:t>
            </a:r>
            <a:endParaRPr lang="en-US" altLang="zh-CN" sz="20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当两者相反，为</a:t>
            </a:r>
            <a: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-1</a:t>
            </a:r>
            <a:endParaRPr lang="zh-CN" altLang="en-US" sz="20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8566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ABF6A4D-F070-D5DF-3BC6-7756C635B855}"/>
              </a:ext>
            </a:extLst>
          </p:cNvPr>
          <p:cNvSpPr txBox="1"/>
          <p:nvPr/>
        </p:nvSpPr>
        <p:spPr>
          <a:xfrm>
            <a:off x="1425135" y="2747191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7F47EC-C695-B215-8275-8AB819159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5563967"/>
            <a:ext cx="9063492" cy="430887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37F1C5D4-F880-2625-E0C8-74001FBFB5C7}"/>
              </a:ext>
            </a:extLst>
          </p:cNvPr>
          <p:cNvSpPr txBox="1"/>
          <p:nvPr/>
        </p:nvSpPr>
        <p:spPr>
          <a:xfrm>
            <a:off x="9799298" y="5563967"/>
            <a:ext cx="2715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光源高光反射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78B23B8-BD6C-8B01-7645-32F954EA2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367" y="2962634"/>
            <a:ext cx="2829333" cy="186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>
            <a:extLst>
              <a:ext uri="{FF2B5EF4-FFF2-40B4-BE49-F238E27FC236}">
                <a16:creationId xmlns:a16="http://schemas.microsoft.com/office/drawing/2014/main" id="{77A0B8A6-9AA8-B9B7-2AFF-C3B641BD8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082" y="2951797"/>
            <a:ext cx="2829332" cy="18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8AB6D9A-8013-3BEE-D019-4CEA74794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14" y="2941589"/>
            <a:ext cx="2829603" cy="188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5">
            <a:extLst>
              <a:ext uri="{FF2B5EF4-FFF2-40B4-BE49-F238E27FC236}">
                <a16:creationId xmlns:a16="http://schemas.microsoft.com/office/drawing/2014/main" id="{3900B3E7-8EC6-C1D7-BC31-E7998C114708}"/>
              </a:ext>
            </a:extLst>
          </p:cNvPr>
          <p:cNvSpPr txBox="1"/>
          <p:nvPr/>
        </p:nvSpPr>
        <p:spPr>
          <a:xfrm>
            <a:off x="3432769" y="4827991"/>
            <a:ext cx="13845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gloss=2</a:t>
            </a:r>
            <a:endParaRPr lang="zh-CN" altLang="en-US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5">
            <a:extLst>
              <a:ext uri="{FF2B5EF4-FFF2-40B4-BE49-F238E27FC236}">
                <a16:creationId xmlns:a16="http://schemas.microsoft.com/office/drawing/2014/main" id="{C6DC96F9-B3AA-8E3D-B1AA-AFA0940E4F37}"/>
              </a:ext>
            </a:extLst>
          </p:cNvPr>
          <p:cNvSpPr txBox="1"/>
          <p:nvPr/>
        </p:nvSpPr>
        <p:spPr>
          <a:xfrm>
            <a:off x="6378484" y="4827991"/>
            <a:ext cx="13845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gloss=5</a:t>
            </a:r>
            <a:endParaRPr lang="zh-CN" altLang="en-US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5">
            <a:extLst>
              <a:ext uri="{FF2B5EF4-FFF2-40B4-BE49-F238E27FC236}">
                <a16:creationId xmlns:a16="http://schemas.microsoft.com/office/drawing/2014/main" id="{1554726C-1F0F-C930-F221-685E7F3582AC}"/>
              </a:ext>
            </a:extLst>
          </p:cNvPr>
          <p:cNvSpPr txBox="1"/>
          <p:nvPr/>
        </p:nvSpPr>
        <p:spPr>
          <a:xfrm>
            <a:off x="9207951" y="4817153"/>
            <a:ext cx="13845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gloss=20</a:t>
            </a:r>
            <a:endParaRPr lang="zh-CN" altLang="en-US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5DB86350-0933-9A36-DECD-6C68D99AB3EC}"/>
              </a:ext>
            </a:extLst>
          </p:cNvPr>
          <p:cNvSpPr txBox="1"/>
          <p:nvPr/>
        </p:nvSpPr>
        <p:spPr>
          <a:xfrm>
            <a:off x="7010916" y="2030831"/>
            <a:ext cx="376509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gloss</a:t>
            </a: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变大，光线需要射得越准才能得到值</a:t>
            </a:r>
          </a:p>
        </p:txBody>
      </p:sp>
    </p:spTree>
    <p:extLst>
      <p:ext uri="{BB962C8B-B14F-4D97-AF65-F5344CB8AC3E}">
        <p14:creationId xmlns:p14="http://schemas.microsoft.com/office/powerpoint/2010/main" val="1703000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ABF6A4D-F070-D5DF-3BC6-7756C635B855}"/>
              </a:ext>
            </a:extLst>
          </p:cNvPr>
          <p:cNvSpPr txBox="1"/>
          <p:nvPr/>
        </p:nvSpPr>
        <p:spPr>
          <a:xfrm>
            <a:off x="1425135" y="2747191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0264B0-A2CA-36AF-846B-B1E464520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3327868"/>
            <a:ext cx="4308880" cy="4308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1B4883-3D05-7CD7-8134-F87ABF85A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06" y="4408171"/>
            <a:ext cx="7959545" cy="507311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D4F7B2A5-4C75-B99A-52EA-F3E8695F2CF3}"/>
              </a:ext>
            </a:extLst>
          </p:cNvPr>
          <p:cNvSpPr txBox="1"/>
          <p:nvPr/>
        </p:nvSpPr>
        <p:spPr>
          <a:xfrm>
            <a:off x="5142227" y="3358645"/>
            <a:ext cx="2715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环境漫反射</a:t>
            </a: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865FE339-986C-F305-3EB8-2E07F1FCC686}"/>
              </a:ext>
            </a:extLst>
          </p:cNvPr>
          <p:cNvSpPr txBox="1"/>
          <p:nvPr/>
        </p:nvSpPr>
        <p:spPr>
          <a:xfrm>
            <a:off x="8695351" y="4414024"/>
            <a:ext cx="2715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光源漫反射</a:t>
            </a: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id="{37F1C5D4-F880-2625-E0C8-74001FBFB5C7}"/>
              </a:ext>
            </a:extLst>
          </p:cNvPr>
          <p:cNvSpPr txBox="1"/>
          <p:nvPr/>
        </p:nvSpPr>
        <p:spPr>
          <a:xfrm>
            <a:off x="9639042" y="5464526"/>
            <a:ext cx="27151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光源高光反射</a:t>
            </a:r>
            <a:endParaRPr lang="en-US" altLang="zh-CN" sz="24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区别之处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F21E52-B611-7BFC-394D-04A53AC85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14" y="5464526"/>
            <a:ext cx="8798226" cy="50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29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id="{37F1C5D4-F880-2625-E0C8-74001FBFB5C7}"/>
              </a:ext>
            </a:extLst>
          </p:cNvPr>
          <p:cNvSpPr txBox="1"/>
          <p:nvPr/>
        </p:nvSpPr>
        <p:spPr>
          <a:xfrm>
            <a:off x="9837878" y="2914578"/>
            <a:ext cx="14766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lang="zh-CN" altLang="en-US" sz="24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F21E52-B611-7BFC-394D-04A53AC85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5" y="3429000"/>
            <a:ext cx="9102073" cy="52483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5466E04-3952-9476-2C67-4BBC39682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14" y="2914578"/>
            <a:ext cx="9063492" cy="430887"/>
          </a:xfrm>
          <a:prstGeom prst="rect">
            <a:avLst/>
          </a:prstGeom>
        </p:spPr>
      </p:pic>
      <p:sp>
        <p:nvSpPr>
          <p:cNvPr id="6" name="iSHEJI-5">
            <a:extLst>
              <a:ext uri="{FF2B5EF4-FFF2-40B4-BE49-F238E27FC236}">
                <a16:creationId xmlns:a16="http://schemas.microsoft.com/office/drawing/2014/main" id="{F19437D0-9013-B62F-2E01-F5412FA9F407}"/>
              </a:ext>
            </a:extLst>
          </p:cNvPr>
          <p:cNvSpPr txBox="1"/>
          <p:nvPr/>
        </p:nvSpPr>
        <p:spPr>
          <a:xfrm>
            <a:off x="9837877" y="3429000"/>
            <a:ext cx="24834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lang="zh-CN" altLang="en-US" sz="24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82130AC-C57C-4B9B-A2B5-F9E46862F353}"/>
              </a:ext>
            </a:extLst>
          </p:cNvPr>
          <p:cNvCxnSpPr>
            <a:cxnSpLocks/>
          </p:cNvCxnSpPr>
          <p:nvPr/>
        </p:nvCxnSpPr>
        <p:spPr>
          <a:xfrm flipH="1">
            <a:off x="6419273" y="3798332"/>
            <a:ext cx="766618" cy="70901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3" name="Picture 1">
            <a:extLst>
              <a:ext uri="{FF2B5EF4-FFF2-40B4-BE49-F238E27FC236}">
                <a16:creationId xmlns:a16="http://schemas.microsoft.com/office/drawing/2014/main" id="{1C45DA57-5BB0-8562-59F7-37036D102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019" y="4577174"/>
            <a:ext cx="4322618" cy="218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iSHEJI-5">
            <a:extLst>
              <a:ext uri="{FF2B5EF4-FFF2-40B4-BE49-F238E27FC236}">
                <a16:creationId xmlns:a16="http://schemas.microsoft.com/office/drawing/2014/main" id="{F7D1D55A-84FB-1852-5CE3-E469558F7949}"/>
              </a:ext>
            </a:extLst>
          </p:cNvPr>
          <p:cNvSpPr txBox="1"/>
          <p:nvPr/>
        </p:nvSpPr>
        <p:spPr>
          <a:xfrm>
            <a:off x="7150096" y="3893081"/>
            <a:ext cx="307917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半角向量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lDir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vDir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的一半</a:t>
            </a:r>
          </a:p>
        </p:txBody>
      </p:sp>
      <p:sp>
        <p:nvSpPr>
          <p:cNvPr id="18" name="iSHEJI-5">
            <a:extLst>
              <a:ext uri="{FF2B5EF4-FFF2-40B4-BE49-F238E27FC236}">
                <a16:creationId xmlns:a16="http://schemas.microsoft.com/office/drawing/2014/main" id="{2E767F2A-F6C1-FD64-96D6-1133D16082F8}"/>
              </a:ext>
            </a:extLst>
          </p:cNvPr>
          <p:cNvSpPr txBox="1"/>
          <p:nvPr/>
        </p:nvSpPr>
        <p:spPr>
          <a:xfrm>
            <a:off x="7838205" y="4634161"/>
            <a:ext cx="3476340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举例：</a:t>
            </a:r>
            <a:br>
              <a:rPr lang="en-US" altLang="zh-CN" sz="24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考虑光射到眼睛的情况，此时</a:t>
            </a:r>
            <a:r>
              <a:rPr lang="en-US" altLang="zh-CN" sz="18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rlDir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en-US" altLang="zh-CN" sz="18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vDir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是重合的，</a:t>
            </a:r>
            <a:endParaRPr lang="en-US" altLang="zh-CN" sz="18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同时，</a:t>
            </a:r>
            <a:r>
              <a:rPr lang="en-US" altLang="zh-CN" sz="18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lDir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18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vDir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的一半</a:t>
            </a:r>
            <a:r>
              <a:rPr lang="en-US" altLang="zh-CN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en-US" altLang="zh-CN" sz="18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hDir</a:t>
            </a:r>
            <a:r>
              <a:rPr lang="en-US" altLang="zh-CN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en-US" altLang="zh-CN" sz="18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也是重合的</a:t>
            </a:r>
            <a:endParaRPr lang="en-US" altLang="zh-CN" sz="24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这也能简单地说明两者的关联性</a:t>
            </a:r>
            <a:endParaRPr lang="en-US" altLang="zh-CN" sz="14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0675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7409" name="Picture 1">
            <a:extLst>
              <a:ext uri="{FF2B5EF4-FFF2-40B4-BE49-F238E27FC236}">
                <a16:creationId xmlns:a16="http://schemas.microsoft.com/office/drawing/2014/main" id="{FD571D49-E749-8CDA-0D0D-C38EB1791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135" y="2746845"/>
            <a:ext cx="3220756" cy="302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HEJI-5">
            <a:extLst>
              <a:ext uri="{FF2B5EF4-FFF2-40B4-BE49-F238E27FC236}">
                <a16:creationId xmlns:a16="http://schemas.microsoft.com/office/drawing/2014/main" id="{7AF64B6C-9D96-B40C-7EFB-3FFE1BFB9C5E}"/>
              </a:ext>
            </a:extLst>
          </p:cNvPr>
          <p:cNvSpPr txBox="1"/>
          <p:nvPr/>
        </p:nvSpPr>
        <p:spPr>
          <a:xfrm>
            <a:off x="4273987" y="6163046"/>
            <a:ext cx="28925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endParaRPr lang="zh-CN" altLang="en-US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C9C54AF-2530-21F2-F56C-F2F5748E4B64}"/>
              </a:ext>
            </a:extLst>
          </p:cNvPr>
          <p:cNvCxnSpPr>
            <a:cxnSpLocks/>
          </p:cNvCxnSpPr>
          <p:nvPr/>
        </p:nvCxnSpPr>
        <p:spPr>
          <a:xfrm>
            <a:off x="4899297" y="4380223"/>
            <a:ext cx="169949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HEJI-5">
            <a:extLst>
              <a:ext uri="{FF2B5EF4-FFF2-40B4-BE49-F238E27FC236}">
                <a16:creationId xmlns:a16="http://schemas.microsoft.com/office/drawing/2014/main" id="{DAD4578C-05B7-9562-A2A6-CA14D2B8DD03}"/>
              </a:ext>
            </a:extLst>
          </p:cNvPr>
          <p:cNvSpPr txBox="1"/>
          <p:nvPr/>
        </p:nvSpPr>
        <p:spPr>
          <a:xfrm>
            <a:off x="5134656" y="3887181"/>
            <a:ext cx="12287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saturate()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5E513CDE-325A-5AD3-D063-469DA7D8E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192" y="2746845"/>
            <a:ext cx="3220756" cy="302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6F571DC-CB19-5B1B-D535-8F251840DBD2}"/>
              </a:ext>
            </a:extLst>
          </p:cNvPr>
          <p:cNvCxnSpPr/>
          <p:nvPr/>
        </p:nvCxnSpPr>
        <p:spPr>
          <a:xfrm>
            <a:off x="6956172" y="5435912"/>
            <a:ext cx="4207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HEJI-5">
            <a:extLst>
              <a:ext uri="{FF2B5EF4-FFF2-40B4-BE49-F238E27FC236}">
                <a16:creationId xmlns:a16="http://schemas.microsoft.com/office/drawing/2014/main" id="{67E9DA9A-D603-B0C5-7CD2-860CE9051BF6}"/>
              </a:ext>
            </a:extLst>
          </p:cNvPr>
          <p:cNvSpPr txBox="1"/>
          <p:nvPr/>
        </p:nvSpPr>
        <p:spPr>
          <a:xfrm>
            <a:off x="6956172" y="5524342"/>
            <a:ext cx="122877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05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值为</a:t>
            </a:r>
            <a:r>
              <a:rPr lang="en-US" altLang="zh-CN" sz="105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endParaRPr lang="zh-CN" altLang="en-US" sz="1050" b="1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4">
            <a:extLst>
              <a:ext uri="{FF2B5EF4-FFF2-40B4-BE49-F238E27FC236}">
                <a16:creationId xmlns:a16="http://schemas.microsoft.com/office/drawing/2014/main" id="{25A248B6-54EE-B30C-3732-A230563FAE4C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</p:spTree>
    <p:extLst>
      <p:ext uri="{BB962C8B-B14F-4D97-AF65-F5344CB8AC3E}">
        <p14:creationId xmlns:p14="http://schemas.microsoft.com/office/powerpoint/2010/main" val="1721898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7409" name="Picture 1">
            <a:extLst>
              <a:ext uri="{FF2B5EF4-FFF2-40B4-BE49-F238E27FC236}">
                <a16:creationId xmlns:a16="http://schemas.microsoft.com/office/drawing/2014/main" id="{FD571D49-E749-8CDA-0D0D-C38EB1791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135" y="2746845"/>
            <a:ext cx="3220756" cy="302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C9C54AF-2530-21F2-F56C-F2F5748E4B64}"/>
              </a:ext>
            </a:extLst>
          </p:cNvPr>
          <p:cNvCxnSpPr>
            <a:cxnSpLocks/>
          </p:cNvCxnSpPr>
          <p:nvPr/>
        </p:nvCxnSpPr>
        <p:spPr>
          <a:xfrm>
            <a:off x="4899297" y="4380223"/>
            <a:ext cx="169949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HEJI-5">
            <a:extLst>
              <a:ext uri="{FF2B5EF4-FFF2-40B4-BE49-F238E27FC236}">
                <a16:creationId xmlns:a16="http://schemas.microsoft.com/office/drawing/2014/main" id="{DAD4578C-05B7-9562-A2A6-CA14D2B8DD03}"/>
              </a:ext>
            </a:extLst>
          </p:cNvPr>
          <p:cNvSpPr txBox="1"/>
          <p:nvPr/>
        </p:nvSpPr>
        <p:spPr>
          <a:xfrm>
            <a:off x="5134656" y="3887181"/>
            <a:ext cx="12287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*0.5+0.5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5E513CDE-325A-5AD3-D063-469DA7D8E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192" y="2746845"/>
            <a:ext cx="3220756" cy="302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6F571DC-CB19-5B1B-D535-8F251840DBD2}"/>
              </a:ext>
            </a:extLst>
          </p:cNvPr>
          <p:cNvCxnSpPr/>
          <p:nvPr/>
        </p:nvCxnSpPr>
        <p:spPr>
          <a:xfrm>
            <a:off x="6956172" y="5435912"/>
            <a:ext cx="4207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HEJI-5">
            <a:extLst>
              <a:ext uri="{FF2B5EF4-FFF2-40B4-BE49-F238E27FC236}">
                <a16:creationId xmlns:a16="http://schemas.microsoft.com/office/drawing/2014/main" id="{67E9DA9A-D603-B0C5-7CD2-860CE9051BF6}"/>
              </a:ext>
            </a:extLst>
          </p:cNvPr>
          <p:cNvSpPr txBox="1"/>
          <p:nvPr/>
        </p:nvSpPr>
        <p:spPr>
          <a:xfrm>
            <a:off x="6956173" y="5524342"/>
            <a:ext cx="375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05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值为</a:t>
            </a:r>
            <a:r>
              <a:rPr lang="en-US" altLang="zh-CN" sz="105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endParaRPr lang="zh-CN" altLang="en-US" sz="1050" b="1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91CD0850-4905-E66E-2900-56EB8CE18FBF}"/>
              </a:ext>
            </a:extLst>
          </p:cNvPr>
          <p:cNvSpPr txBox="1"/>
          <p:nvPr/>
        </p:nvSpPr>
        <p:spPr>
          <a:xfrm>
            <a:off x="4273987" y="6163046"/>
            <a:ext cx="28925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lang="zh-CN" altLang="en-US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BC2FBD4-0B1B-50CF-0495-A997DE70F092}"/>
              </a:ext>
            </a:extLst>
          </p:cNvPr>
          <p:cNvCxnSpPr/>
          <p:nvPr/>
        </p:nvCxnSpPr>
        <p:spPr>
          <a:xfrm>
            <a:off x="9017232" y="5636229"/>
            <a:ext cx="4207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HEJI-5">
            <a:extLst>
              <a:ext uri="{FF2B5EF4-FFF2-40B4-BE49-F238E27FC236}">
                <a16:creationId xmlns:a16="http://schemas.microsoft.com/office/drawing/2014/main" id="{01424BC2-4F8E-06D7-A035-CFCEAF7E79D6}"/>
              </a:ext>
            </a:extLst>
          </p:cNvPr>
          <p:cNvSpPr txBox="1"/>
          <p:nvPr/>
        </p:nvSpPr>
        <p:spPr>
          <a:xfrm>
            <a:off x="9158891" y="5399924"/>
            <a:ext cx="63172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05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值为</a:t>
            </a:r>
            <a:r>
              <a:rPr lang="en-US" altLang="zh-CN" sz="105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0.5</a:t>
            </a:r>
            <a:endParaRPr lang="zh-CN" altLang="en-US" sz="1050" b="1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4">
            <a:extLst>
              <a:ext uri="{FF2B5EF4-FFF2-40B4-BE49-F238E27FC236}">
                <a16:creationId xmlns:a16="http://schemas.microsoft.com/office/drawing/2014/main" id="{4C38B373-2C37-BC7B-E82E-4AB5CD1A50BF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</p:spTree>
    <p:extLst>
      <p:ext uri="{BB962C8B-B14F-4D97-AF65-F5344CB8AC3E}">
        <p14:creationId xmlns:p14="http://schemas.microsoft.com/office/powerpoint/2010/main" val="1899899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8433" name="Picture 1">
            <a:extLst>
              <a:ext uri="{FF2B5EF4-FFF2-40B4-BE49-F238E27FC236}">
                <a16:creationId xmlns:a16="http://schemas.microsoft.com/office/drawing/2014/main" id="{E45FB562-1CFC-674D-D27C-BCEFF606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4" y="2975785"/>
            <a:ext cx="7732126" cy="227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FC6B74-2E2A-DA91-F8F6-46DD8E71F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005" y="1603464"/>
            <a:ext cx="2591025" cy="240050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0D3070F-9C1D-A7F4-04AE-4ED6CF6CA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005" y="4181724"/>
            <a:ext cx="2583404" cy="2430991"/>
          </a:xfrm>
          <a:prstGeom prst="rect">
            <a:avLst/>
          </a:prstGeom>
        </p:spPr>
      </p:pic>
      <p:sp>
        <p:nvSpPr>
          <p:cNvPr id="16" name="iSHEJI-5">
            <a:extLst>
              <a:ext uri="{FF2B5EF4-FFF2-40B4-BE49-F238E27FC236}">
                <a16:creationId xmlns:a16="http://schemas.microsoft.com/office/drawing/2014/main" id="{BAFCECBB-307A-74F3-2F47-FCE22081D8ED}"/>
              </a:ext>
            </a:extLst>
          </p:cNvPr>
          <p:cNvSpPr txBox="1"/>
          <p:nvPr/>
        </p:nvSpPr>
        <p:spPr>
          <a:xfrm>
            <a:off x="3055580" y="5601218"/>
            <a:ext cx="289255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上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-Lambert</a:t>
            </a:r>
          </a:p>
          <a:p>
            <a:pPr lvl="0" algn="ctr"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lang="zh-CN" altLang="en-US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8" name="iSHEJI-4">
            <a:extLst>
              <a:ext uri="{FF2B5EF4-FFF2-40B4-BE49-F238E27FC236}">
                <a16:creationId xmlns:a16="http://schemas.microsoft.com/office/drawing/2014/main" id="{5AE699CD-D177-E589-3E43-908F1DB13FF2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</p:spTree>
    <p:extLst>
      <p:ext uri="{BB962C8B-B14F-4D97-AF65-F5344CB8AC3E}">
        <p14:creationId xmlns:p14="http://schemas.microsoft.com/office/powerpoint/2010/main" val="3340049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7AF64B6C-9D96-B40C-7EFB-3FFE1BFB9C5E}"/>
              </a:ext>
            </a:extLst>
          </p:cNvPr>
          <p:cNvSpPr txBox="1"/>
          <p:nvPr/>
        </p:nvSpPr>
        <p:spPr>
          <a:xfrm>
            <a:off x="1191214" y="2806104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区别在于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进行点乘的向量不同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C9BE3A-34A2-3E50-483A-DAF3529BA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06" y="3832585"/>
            <a:ext cx="4840909" cy="18334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B17115-19C6-37A7-7C0C-1399921EA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09" y="3832585"/>
            <a:ext cx="4840910" cy="1833415"/>
          </a:xfrm>
          <a:prstGeom prst="rect">
            <a:avLst/>
          </a:prstGeom>
        </p:spPr>
      </p:pic>
      <p:sp>
        <p:nvSpPr>
          <p:cNvPr id="9" name="iSHEJI-5">
            <a:extLst>
              <a:ext uri="{FF2B5EF4-FFF2-40B4-BE49-F238E27FC236}">
                <a16:creationId xmlns:a16="http://schemas.microsoft.com/office/drawing/2014/main" id="{E2D71F7D-29DC-E92B-FBFB-8FE9297559F8}"/>
              </a:ext>
            </a:extLst>
          </p:cNvPr>
          <p:cNvSpPr txBox="1"/>
          <p:nvPr/>
        </p:nvSpPr>
        <p:spPr>
          <a:xfrm>
            <a:off x="1709983" y="5830707"/>
            <a:ext cx="28925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lang="zh-CN" altLang="en-US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D6F86335-4BE8-A72C-BEF9-669768C2A575}"/>
              </a:ext>
            </a:extLst>
          </p:cNvPr>
          <p:cNvSpPr txBox="1"/>
          <p:nvPr/>
        </p:nvSpPr>
        <p:spPr>
          <a:xfrm>
            <a:off x="7567787" y="5830707"/>
            <a:ext cx="28925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lang="zh-CN" altLang="en-US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8593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7AF64B6C-9D96-B40C-7EFB-3FFE1BFB9C5E}"/>
              </a:ext>
            </a:extLst>
          </p:cNvPr>
          <p:cNvSpPr txBox="1"/>
          <p:nvPr/>
        </p:nvSpPr>
        <p:spPr>
          <a:xfrm>
            <a:off x="1191214" y="2806104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区别在于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进行点乘的向量不同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C9BE3A-34A2-3E50-483A-DAF3529BA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06" y="3832585"/>
            <a:ext cx="4840909" cy="18334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B17115-19C6-37A7-7C0C-1399921EA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09" y="3832585"/>
            <a:ext cx="4840910" cy="1833415"/>
          </a:xfrm>
          <a:prstGeom prst="rect">
            <a:avLst/>
          </a:prstGeom>
        </p:spPr>
      </p:pic>
      <p:sp>
        <p:nvSpPr>
          <p:cNvPr id="9" name="iSHEJI-5">
            <a:extLst>
              <a:ext uri="{FF2B5EF4-FFF2-40B4-BE49-F238E27FC236}">
                <a16:creationId xmlns:a16="http://schemas.microsoft.com/office/drawing/2014/main" id="{E2D71F7D-29DC-E92B-FBFB-8FE9297559F8}"/>
              </a:ext>
            </a:extLst>
          </p:cNvPr>
          <p:cNvSpPr txBox="1"/>
          <p:nvPr/>
        </p:nvSpPr>
        <p:spPr>
          <a:xfrm>
            <a:off x="1709983" y="5830707"/>
            <a:ext cx="28925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lang="zh-CN" altLang="en-US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D6F86335-4BE8-A72C-BEF9-669768C2A575}"/>
              </a:ext>
            </a:extLst>
          </p:cNvPr>
          <p:cNvSpPr txBox="1"/>
          <p:nvPr/>
        </p:nvSpPr>
        <p:spPr>
          <a:xfrm>
            <a:off x="7567787" y="5830707"/>
            <a:ext cx="28925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lang="zh-CN" altLang="en-US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23E841B2-FB50-760C-6E96-7F0E9943A4FD}"/>
              </a:ext>
            </a:extLst>
          </p:cNvPr>
          <p:cNvSpPr txBox="1"/>
          <p:nvPr/>
        </p:nvSpPr>
        <p:spPr>
          <a:xfrm>
            <a:off x="7057539" y="1148656"/>
            <a:ext cx="4376980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现象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无论怎么转动视角结果都不会变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5">
            <a:extLst>
              <a:ext uri="{FF2B5EF4-FFF2-40B4-BE49-F238E27FC236}">
                <a16:creationId xmlns:a16="http://schemas.microsoft.com/office/drawing/2014/main" id="{2584A8AC-3697-6499-1B87-27BB6B83902B}"/>
              </a:ext>
            </a:extLst>
          </p:cNvPr>
          <p:cNvSpPr txBox="1"/>
          <p:nvPr/>
        </p:nvSpPr>
        <p:spPr>
          <a:xfrm>
            <a:off x="7567787" y="2016490"/>
            <a:ext cx="50659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vDir</a:t>
            </a:r>
            <a: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某个片元到摄像机位置的向量</a:t>
            </a:r>
            <a:endParaRPr lang="en-US" altLang="zh-CN" sz="20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</a:t>
            </a: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不是看向的方向</a:t>
            </a:r>
          </a:p>
        </p:txBody>
      </p:sp>
      <p:sp>
        <p:nvSpPr>
          <p:cNvPr id="11" name="iSHEJI-4">
            <a:extLst>
              <a:ext uri="{FF2B5EF4-FFF2-40B4-BE49-F238E27FC236}">
                <a16:creationId xmlns:a16="http://schemas.microsoft.com/office/drawing/2014/main" id="{2B755F56-B721-3CCD-3BAC-D8503B51AF10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</p:spTree>
    <p:extLst>
      <p:ext uri="{BB962C8B-B14F-4D97-AF65-F5344CB8AC3E}">
        <p14:creationId xmlns:p14="http://schemas.microsoft.com/office/powerpoint/2010/main" val="1267707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7AF64B6C-9D96-B40C-7EFB-3FFE1BFB9C5E}"/>
              </a:ext>
            </a:extLst>
          </p:cNvPr>
          <p:cNvSpPr txBox="1"/>
          <p:nvPr/>
        </p:nvSpPr>
        <p:spPr>
          <a:xfrm>
            <a:off x="1191214" y="2806104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区别在于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进行点乘的向量不同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C9BE3A-34A2-3E50-483A-DAF3529BA1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4" y="3505523"/>
            <a:ext cx="3176318" cy="12029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B17115-19C6-37A7-7C0C-1399921EA8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4" y="5101984"/>
            <a:ext cx="3176320" cy="1202979"/>
          </a:xfrm>
          <a:prstGeom prst="rect">
            <a:avLst/>
          </a:prstGeom>
        </p:spPr>
      </p:pic>
      <p:sp>
        <p:nvSpPr>
          <p:cNvPr id="13" name="iSHEJI-5">
            <a:extLst>
              <a:ext uri="{FF2B5EF4-FFF2-40B4-BE49-F238E27FC236}">
                <a16:creationId xmlns:a16="http://schemas.microsoft.com/office/drawing/2014/main" id="{D6F86335-4BE8-A72C-BEF9-669768C2A575}"/>
              </a:ext>
            </a:extLst>
          </p:cNvPr>
          <p:cNvSpPr txBox="1"/>
          <p:nvPr/>
        </p:nvSpPr>
        <p:spPr>
          <a:xfrm>
            <a:off x="5604552" y="5313473"/>
            <a:ext cx="63953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vDir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lDir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反向，所以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vDir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rlDir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同向，得接近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的值</a:t>
            </a: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23E841B2-FB50-760C-6E96-7F0E9943A4FD}"/>
              </a:ext>
            </a:extLst>
          </p:cNvPr>
          <p:cNvSpPr txBox="1"/>
          <p:nvPr/>
        </p:nvSpPr>
        <p:spPr>
          <a:xfrm>
            <a:off x="3541341" y="3602369"/>
            <a:ext cx="235983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现象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高光的出现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0481" name="Picture 1">
            <a:extLst>
              <a:ext uri="{FF2B5EF4-FFF2-40B4-BE49-F238E27FC236}">
                <a16:creationId xmlns:a16="http://schemas.microsoft.com/office/drawing/2014/main" id="{C18C2E8A-4BA4-9DCA-1240-86D078C4B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838" y="3602369"/>
            <a:ext cx="5692983" cy="149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SHEJI-5">
            <a:extLst>
              <a:ext uri="{FF2B5EF4-FFF2-40B4-BE49-F238E27FC236}">
                <a16:creationId xmlns:a16="http://schemas.microsoft.com/office/drawing/2014/main" id="{BC238FD6-4D05-02DC-06BD-21DCB2FBE2D4}"/>
              </a:ext>
            </a:extLst>
          </p:cNvPr>
          <p:cNvSpPr txBox="1"/>
          <p:nvPr/>
        </p:nvSpPr>
        <p:spPr>
          <a:xfrm>
            <a:off x="9332259" y="5916582"/>
            <a:ext cx="235983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如果反过来看，基本上是不会有高光的</a:t>
            </a:r>
          </a:p>
        </p:txBody>
      </p:sp>
      <p:sp>
        <p:nvSpPr>
          <p:cNvPr id="11" name="iSHEJI-4">
            <a:extLst>
              <a:ext uri="{FF2B5EF4-FFF2-40B4-BE49-F238E27FC236}">
                <a16:creationId xmlns:a16="http://schemas.microsoft.com/office/drawing/2014/main" id="{5206AB8B-ED42-E124-F913-3E7A5C5B5BAF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</p:spTree>
    <p:extLst>
      <p:ext uri="{BB962C8B-B14F-4D97-AF65-F5344CB8AC3E}">
        <p14:creationId xmlns:p14="http://schemas.microsoft.com/office/powerpoint/2010/main" val="1489348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简介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D0E348-9362-2B1D-89E4-BFA5A744E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046" y="1599144"/>
            <a:ext cx="2715312" cy="397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1A9267-B19B-166A-63C6-7888ECA31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847" y="1599144"/>
            <a:ext cx="2628346" cy="398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39454ACB-6225-BACE-9C9A-F7A64C5AD6E5}"/>
              </a:ext>
            </a:extLst>
          </p:cNvPr>
          <p:cNvSpPr txBox="1"/>
          <p:nvPr/>
        </p:nvSpPr>
        <p:spPr>
          <a:xfrm>
            <a:off x="3872328" y="5747327"/>
            <a:ext cx="147674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入射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643CECA8-00B7-9E06-2BAB-32F30E03E1BC}"/>
              </a:ext>
            </a:extLst>
          </p:cNvPr>
          <p:cNvSpPr txBox="1"/>
          <p:nvPr/>
        </p:nvSpPr>
        <p:spPr>
          <a:xfrm>
            <a:off x="6919646" y="5747326"/>
            <a:ext cx="147674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出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射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084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7AF64B6C-9D96-B40C-7EFB-3FFE1BFB9C5E}"/>
              </a:ext>
            </a:extLst>
          </p:cNvPr>
          <p:cNvSpPr txBox="1"/>
          <p:nvPr/>
        </p:nvSpPr>
        <p:spPr>
          <a:xfrm>
            <a:off x="1191214" y="2806104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区别在于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进行点乘的向量不同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C9BE3A-34A2-3E50-483A-DAF3529BA1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4" y="3505523"/>
            <a:ext cx="3176318" cy="12029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B17115-19C6-37A7-7C0C-1399921EA8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4" y="5101984"/>
            <a:ext cx="3176320" cy="1202979"/>
          </a:xfrm>
          <a:prstGeom prst="rect">
            <a:avLst/>
          </a:prstGeom>
        </p:spPr>
      </p:pic>
      <p:sp>
        <p:nvSpPr>
          <p:cNvPr id="13" name="iSHEJI-5">
            <a:extLst>
              <a:ext uri="{FF2B5EF4-FFF2-40B4-BE49-F238E27FC236}">
                <a16:creationId xmlns:a16="http://schemas.microsoft.com/office/drawing/2014/main" id="{D6F86335-4BE8-A72C-BEF9-669768C2A575}"/>
              </a:ext>
            </a:extLst>
          </p:cNvPr>
          <p:cNvSpPr txBox="1"/>
          <p:nvPr/>
        </p:nvSpPr>
        <p:spPr>
          <a:xfrm>
            <a:off x="5573302" y="4156249"/>
            <a:ext cx="63953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b="1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lDir</a:t>
            </a: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2000" b="1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vDir</a:t>
            </a: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不在同一平面上，导致</a:t>
            </a:r>
            <a:r>
              <a:rPr lang="en-US" altLang="zh-CN" sz="2000" b="1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hDir</a:t>
            </a: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的计算有所偏差</a:t>
            </a: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23E841B2-FB50-760C-6E96-7F0E9943A4FD}"/>
              </a:ext>
            </a:extLst>
          </p:cNvPr>
          <p:cNvSpPr txBox="1"/>
          <p:nvPr/>
        </p:nvSpPr>
        <p:spPr>
          <a:xfrm>
            <a:off x="3541341" y="3602369"/>
            <a:ext cx="235983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现象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高光的不同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3553" name="Picture 1">
            <a:extLst>
              <a:ext uri="{FF2B5EF4-FFF2-40B4-BE49-F238E27FC236}">
                <a16:creationId xmlns:a16="http://schemas.microsoft.com/office/drawing/2014/main" id="{6750604E-EFF9-954C-511A-F115DEFE4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756" y="4606309"/>
            <a:ext cx="6083308" cy="165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</p:spTree>
    <p:extLst>
      <p:ext uri="{BB962C8B-B14F-4D97-AF65-F5344CB8AC3E}">
        <p14:creationId xmlns:p14="http://schemas.microsoft.com/office/powerpoint/2010/main" val="1199286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7AF64B6C-9D96-B40C-7EFB-3FFE1BFB9C5E}"/>
              </a:ext>
            </a:extLst>
          </p:cNvPr>
          <p:cNvSpPr txBox="1"/>
          <p:nvPr/>
        </p:nvSpPr>
        <p:spPr>
          <a:xfrm>
            <a:off x="1191214" y="2806104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区别在于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进行点乘的向量不同</a:t>
            </a: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23E841B2-FB50-760C-6E96-7F0E9943A4FD}"/>
              </a:ext>
            </a:extLst>
          </p:cNvPr>
          <p:cNvSpPr txBox="1"/>
          <p:nvPr/>
        </p:nvSpPr>
        <p:spPr>
          <a:xfrm>
            <a:off x="21412" y="3445694"/>
            <a:ext cx="235983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现象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断层现象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  <p:pic>
        <p:nvPicPr>
          <p:cNvPr id="24577" name="Picture 1">
            <a:extLst>
              <a:ext uri="{FF2B5EF4-FFF2-40B4-BE49-F238E27FC236}">
                <a16:creationId xmlns:a16="http://schemas.microsoft.com/office/drawing/2014/main" id="{D54D9F27-6438-366D-BB71-59881918F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445694"/>
            <a:ext cx="7988235" cy="311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500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7AF64B6C-9D96-B40C-7EFB-3FFE1BFB9C5E}"/>
              </a:ext>
            </a:extLst>
          </p:cNvPr>
          <p:cNvSpPr txBox="1"/>
          <p:nvPr/>
        </p:nvSpPr>
        <p:spPr>
          <a:xfrm>
            <a:off x="1191214" y="2806104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区别在于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进行点乘的向量不同</a:t>
            </a: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23E841B2-FB50-760C-6E96-7F0E9943A4FD}"/>
              </a:ext>
            </a:extLst>
          </p:cNvPr>
          <p:cNvSpPr txBox="1"/>
          <p:nvPr/>
        </p:nvSpPr>
        <p:spPr>
          <a:xfrm>
            <a:off x="21412" y="3445694"/>
            <a:ext cx="235983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现象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断层现象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6D0544A-D4BB-0F74-BDC1-E919F4DB4549}"/>
              </a:ext>
            </a:extLst>
          </p:cNvPr>
          <p:cNvSpPr txBox="1"/>
          <p:nvPr/>
        </p:nvSpPr>
        <p:spPr>
          <a:xfrm>
            <a:off x="7873442" y="3894243"/>
            <a:ext cx="220381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rlDir·vDir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两者反向，得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-1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到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之间的值，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必定纯黑</a:t>
            </a:r>
          </a:p>
        </p:txBody>
      </p:sp>
      <p:pic>
        <p:nvPicPr>
          <p:cNvPr id="26625" name="Picture 1">
            <a:extLst>
              <a:ext uri="{FF2B5EF4-FFF2-40B4-BE49-F238E27FC236}">
                <a16:creationId xmlns:a16="http://schemas.microsoft.com/office/drawing/2014/main" id="{8E642BCE-82CA-1D8A-E721-3FB54967C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776" y="3479443"/>
            <a:ext cx="5718504" cy="267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SHEJI-5">
            <a:extLst>
              <a:ext uri="{FF2B5EF4-FFF2-40B4-BE49-F238E27FC236}">
                <a16:creationId xmlns:a16="http://schemas.microsoft.com/office/drawing/2014/main" id="{3032669D-2546-8554-4486-FA2CD1C185AC}"/>
              </a:ext>
            </a:extLst>
          </p:cNvPr>
          <p:cNvSpPr txBox="1"/>
          <p:nvPr/>
        </p:nvSpPr>
        <p:spPr>
          <a:xfrm>
            <a:off x="3841786" y="6239770"/>
            <a:ext cx="23598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Gloss=0.1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2438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7AF64B6C-9D96-B40C-7EFB-3FFE1BFB9C5E}"/>
              </a:ext>
            </a:extLst>
          </p:cNvPr>
          <p:cNvSpPr txBox="1"/>
          <p:nvPr/>
        </p:nvSpPr>
        <p:spPr>
          <a:xfrm>
            <a:off x="1191214" y="2806104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区别在于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进行点乘的向量不同</a:t>
            </a: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23E841B2-FB50-760C-6E96-7F0E9943A4FD}"/>
              </a:ext>
            </a:extLst>
          </p:cNvPr>
          <p:cNvSpPr txBox="1"/>
          <p:nvPr/>
        </p:nvSpPr>
        <p:spPr>
          <a:xfrm>
            <a:off x="21412" y="3445694"/>
            <a:ext cx="235983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现象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断层现象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8F9E2D32-1530-F038-616A-E18FAC0858AE}"/>
              </a:ext>
            </a:extLst>
          </p:cNvPr>
          <p:cNvSpPr txBox="1"/>
          <p:nvPr/>
        </p:nvSpPr>
        <p:spPr>
          <a:xfrm>
            <a:off x="3535052" y="6239770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Gloss=0.1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5601" name="Picture 1">
            <a:extLst>
              <a:ext uri="{FF2B5EF4-FFF2-40B4-BE49-F238E27FC236}">
                <a16:creationId xmlns:a16="http://schemas.microsoft.com/office/drawing/2014/main" id="{F5723C48-8060-ACB5-E097-B2F13FD41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858" y="3529376"/>
            <a:ext cx="5649987" cy="257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HEJI-5">
            <a:extLst>
              <a:ext uri="{FF2B5EF4-FFF2-40B4-BE49-F238E27FC236}">
                <a16:creationId xmlns:a16="http://schemas.microsoft.com/office/drawing/2014/main" id="{F8BC9CE3-AFC7-0BDC-23DF-2F8DE4A9DA11}"/>
              </a:ext>
            </a:extLst>
          </p:cNvPr>
          <p:cNvSpPr txBox="1"/>
          <p:nvPr/>
        </p:nvSpPr>
        <p:spPr>
          <a:xfrm>
            <a:off x="7873442" y="3894243"/>
            <a:ext cx="2203811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hDir·nDir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必定朝上，两向量之间的夹角不会超过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90°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，得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到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之间的值，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会有颜色</a:t>
            </a:r>
          </a:p>
        </p:txBody>
      </p:sp>
    </p:spTree>
    <p:extLst>
      <p:ext uri="{BB962C8B-B14F-4D97-AF65-F5344CB8AC3E}">
        <p14:creationId xmlns:p14="http://schemas.microsoft.com/office/powerpoint/2010/main" val="2890036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7AF64B6C-9D96-B40C-7EFB-3FFE1BFB9C5E}"/>
              </a:ext>
            </a:extLst>
          </p:cNvPr>
          <p:cNvSpPr txBox="1"/>
          <p:nvPr/>
        </p:nvSpPr>
        <p:spPr>
          <a:xfrm>
            <a:off x="1191214" y="2806104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区别在于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进行点乘的向量不同</a:t>
            </a: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8F9E2D32-1530-F038-616A-E18FAC0858AE}"/>
              </a:ext>
            </a:extLst>
          </p:cNvPr>
          <p:cNvSpPr txBox="1"/>
          <p:nvPr/>
        </p:nvSpPr>
        <p:spPr>
          <a:xfrm>
            <a:off x="324623" y="5685772"/>
            <a:ext cx="302600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背光面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Gloss=30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F340E86-453C-CA5D-D9D8-BCE7EEAFE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3396542"/>
            <a:ext cx="2203638" cy="2203638"/>
          </a:xfrm>
          <a:prstGeom prst="rect">
            <a:avLst/>
          </a:prstGeom>
        </p:spPr>
      </p:pic>
      <p:sp>
        <p:nvSpPr>
          <p:cNvPr id="8" name="iSHEJI-5">
            <a:extLst>
              <a:ext uri="{FF2B5EF4-FFF2-40B4-BE49-F238E27FC236}">
                <a16:creationId xmlns:a16="http://schemas.microsoft.com/office/drawing/2014/main" id="{580C0E45-AC55-C4CD-BBEA-ED90D756362E}"/>
              </a:ext>
            </a:extLst>
          </p:cNvPr>
          <p:cNvSpPr txBox="1"/>
          <p:nvPr/>
        </p:nvSpPr>
        <p:spPr>
          <a:xfrm>
            <a:off x="3069996" y="5685772"/>
            <a:ext cx="302600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背光面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Gloss=30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117CEA3-48D8-8DF0-CFDB-D5990ECDB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179" y="3396542"/>
            <a:ext cx="2203638" cy="22036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2B98DA2-72D0-1DEA-7632-C335450FF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353" y="3390203"/>
            <a:ext cx="2203638" cy="220363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9F97871-344C-DFF8-60F8-FE65474CB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726" y="3396542"/>
            <a:ext cx="2203638" cy="2203638"/>
          </a:xfrm>
          <a:prstGeom prst="rect">
            <a:avLst/>
          </a:prstGeom>
        </p:spPr>
      </p:pic>
      <p:sp>
        <p:nvSpPr>
          <p:cNvPr id="18" name="iSHEJI-5">
            <a:extLst>
              <a:ext uri="{FF2B5EF4-FFF2-40B4-BE49-F238E27FC236}">
                <a16:creationId xmlns:a16="http://schemas.microsoft.com/office/drawing/2014/main" id="{6064A762-EED7-B705-31B0-26039E14B8D9}"/>
              </a:ext>
            </a:extLst>
          </p:cNvPr>
          <p:cNvSpPr txBox="1"/>
          <p:nvPr/>
        </p:nvSpPr>
        <p:spPr>
          <a:xfrm>
            <a:off x="6257170" y="5687958"/>
            <a:ext cx="302600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背光面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Gloss=3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1BDB470A-A971-E116-EB4B-149B10237B5D}"/>
              </a:ext>
            </a:extLst>
          </p:cNvPr>
          <p:cNvSpPr txBox="1"/>
          <p:nvPr/>
        </p:nvSpPr>
        <p:spPr>
          <a:xfrm>
            <a:off x="9002543" y="5685772"/>
            <a:ext cx="302600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背光面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Gloss=3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408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167211-7721-E4A1-F3FB-F6BE990BA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54" y="3414707"/>
            <a:ext cx="5502266" cy="15155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73597B-07F2-2202-9283-B144D8789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056" y="3531601"/>
            <a:ext cx="5279626" cy="1319907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准备工作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：变量声明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899EB22-E453-3752-38A0-302DD231A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978" y="1761830"/>
            <a:ext cx="4761058" cy="821255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0DB022A-9020-D3F5-CD75-D9B5127836D2}"/>
              </a:ext>
            </a:extLst>
          </p:cNvPr>
          <p:cNvCxnSpPr>
            <a:cxnSpLocks/>
          </p:cNvCxnSpPr>
          <p:nvPr/>
        </p:nvCxnSpPr>
        <p:spPr>
          <a:xfrm flipV="1">
            <a:off x="4477732" y="2674558"/>
            <a:ext cx="1723892" cy="135948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288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8F9E2D32-1530-F038-616A-E18FAC0858AE}"/>
              </a:ext>
            </a:extLst>
          </p:cNvPr>
          <p:cNvSpPr txBox="1"/>
          <p:nvPr/>
        </p:nvSpPr>
        <p:spPr>
          <a:xfrm>
            <a:off x="3469801" y="5391358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_lightColor0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准备工作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：包含文件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0DB022A-9020-D3F5-CD75-D9B5127836D2}"/>
              </a:ext>
            </a:extLst>
          </p:cNvPr>
          <p:cNvCxnSpPr>
            <a:cxnSpLocks/>
          </p:cNvCxnSpPr>
          <p:nvPr/>
        </p:nvCxnSpPr>
        <p:spPr>
          <a:xfrm>
            <a:off x="4888405" y="4327399"/>
            <a:ext cx="94398" cy="90289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E018CA9-D02F-ACBB-15DA-BBA1F4DF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5" y="3495521"/>
            <a:ext cx="4756728" cy="8502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423AE8-CA51-418F-8F93-1FF706D30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300" y="5076199"/>
            <a:ext cx="4061775" cy="1096035"/>
          </a:xfrm>
          <a:prstGeom prst="rect">
            <a:avLst/>
          </a:prstGeom>
        </p:spPr>
      </p:pic>
      <p:sp>
        <p:nvSpPr>
          <p:cNvPr id="13" name="iSHEJI-5">
            <a:extLst>
              <a:ext uri="{FF2B5EF4-FFF2-40B4-BE49-F238E27FC236}">
                <a16:creationId xmlns:a16="http://schemas.microsoft.com/office/drawing/2014/main" id="{C95C7B31-9346-6E7F-3904-07C9628CE34A}"/>
              </a:ext>
            </a:extLst>
          </p:cNvPr>
          <p:cNvSpPr txBox="1"/>
          <p:nvPr/>
        </p:nvSpPr>
        <p:spPr>
          <a:xfrm>
            <a:off x="6415185" y="6194795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主光源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795500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8F9E2D32-1530-F038-616A-E18FAC0858AE}"/>
              </a:ext>
            </a:extLst>
          </p:cNvPr>
          <p:cNvSpPr txBox="1"/>
          <p:nvPr/>
        </p:nvSpPr>
        <p:spPr>
          <a:xfrm>
            <a:off x="5207097" y="2408078"/>
            <a:ext cx="455907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问题：为什么</a:t>
            </a:r>
            <a:r>
              <a:rPr lang="en-US" altLang="zh-CN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</a:t>
            </a:r>
            <a:r>
              <a:rPr lang="zh-CN" altLang="en-US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语义声明的变量是</a:t>
            </a:r>
            <a:r>
              <a:rPr lang="en-US" altLang="zh-CN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4D</a:t>
            </a:r>
            <a:r>
              <a:rPr lang="zh-CN" altLang="en-US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的，坐标不应该是</a:t>
            </a:r>
            <a:r>
              <a:rPr lang="en-US" altLang="zh-CN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3D</a:t>
            </a:r>
            <a:r>
              <a:rPr lang="zh-CN" altLang="en-US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的吗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C95C7B31-9346-6E7F-3904-07C9628CE34A}"/>
              </a:ext>
            </a:extLst>
          </p:cNvPr>
          <p:cNvSpPr txBox="1"/>
          <p:nvPr/>
        </p:nvSpPr>
        <p:spPr>
          <a:xfrm>
            <a:off x="6415185" y="6194795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主光源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00415E-1E01-C382-A61C-2704208C3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65" y="3373185"/>
            <a:ext cx="8043722" cy="22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14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8F9E2D32-1530-F038-616A-E18FAC0858AE}"/>
              </a:ext>
            </a:extLst>
          </p:cNvPr>
          <p:cNvSpPr txBox="1"/>
          <p:nvPr/>
        </p:nvSpPr>
        <p:spPr>
          <a:xfrm>
            <a:off x="1425134" y="3439131"/>
            <a:ext cx="86238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问题：为什么</a:t>
            </a:r>
            <a:r>
              <a:rPr lang="en-US" altLang="zh-CN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</a:t>
            </a:r>
            <a:r>
              <a:rPr lang="zh-CN" altLang="en-US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语义声明的变量是</a:t>
            </a:r>
            <a:r>
              <a:rPr lang="en-US" altLang="zh-CN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4D</a:t>
            </a:r>
            <a:r>
              <a:rPr lang="zh-CN" altLang="en-US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的，坐标不应该是</a:t>
            </a:r>
            <a:r>
              <a:rPr lang="en-US" altLang="zh-CN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3D</a:t>
            </a:r>
            <a:r>
              <a:rPr lang="zh-CN" altLang="en-US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的吗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C95C7B31-9346-6E7F-3904-07C9628CE34A}"/>
              </a:ext>
            </a:extLst>
          </p:cNvPr>
          <p:cNvSpPr txBox="1"/>
          <p:nvPr/>
        </p:nvSpPr>
        <p:spPr>
          <a:xfrm>
            <a:off x="1425133" y="4496621"/>
            <a:ext cx="7492624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大概率是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齐次坐标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的原因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简单来说，齐次坐标可以认为升了一个维度，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float3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可以升至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float4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，多的一个维度就可以表示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位移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在向量中，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就代表着方向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向量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就代表着位置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理解方式：</a:t>
            </a:r>
            <a:b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方向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只有大小和方向，没有位置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在坐标系的任何位置都是可以的</a:t>
            </a:r>
            <a:endParaRPr lang="en-US" altLang="zh-CN" sz="1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位置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没有实际的大小和方向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在右图中，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以</a:t>
            </a:r>
            <a:r>
              <a:rPr lang="en-US" altLang="zh-CN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(0,0)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点为原点，通过方向</a:t>
            </a:r>
            <a:r>
              <a:rPr lang="en-US" altLang="zh-CN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(2,1)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可以得到位置</a:t>
            </a:r>
            <a:r>
              <a:rPr lang="en-US" altLang="zh-CN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(2,1)</a:t>
            </a:r>
            <a:endParaRPr lang="zh-CN" altLang="en-US" sz="18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BD2781-4EB5-7DCD-FA8B-D000723FF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3" y="3897113"/>
            <a:ext cx="8095939" cy="4422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BEAFD3-DF29-52BE-52F4-B960673F4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150" y="3897113"/>
            <a:ext cx="2768122" cy="2815499"/>
          </a:xfrm>
          <a:prstGeom prst="rect">
            <a:avLst/>
          </a:prstGeom>
        </p:spPr>
      </p:pic>
      <p:sp>
        <p:nvSpPr>
          <p:cNvPr id="9" name="iSHEJI-5">
            <a:extLst>
              <a:ext uri="{FF2B5EF4-FFF2-40B4-BE49-F238E27FC236}">
                <a16:creationId xmlns:a16="http://schemas.microsoft.com/office/drawing/2014/main" id="{5866C67E-8F36-5BB6-F133-AEDF7BAA05A7}"/>
              </a:ext>
            </a:extLst>
          </p:cNvPr>
          <p:cNvSpPr txBox="1"/>
          <p:nvPr/>
        </p:nvSpPr>
        <p:spPr>
          <a:xfrm>
            <a:off x="10220717" y="3469909"/>
            <a:ext cx="174796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位置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=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方向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原点</a:t>
            </a:r>
          </a:p>
        </p:txBody>
      </p:sp>
    </p:spTree>
    <p:extLst>
      <p:ext uri="{BB962C8B-B14F-4D97-AF65-F5344CB8AC3E}">
        <p14:creationId xmlns:p14="http://schemas.microsoft.com/office/powerpoint/2010/main" val="152813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845E86FB-0365-ACE1-BA24-CAF86A17C204}"/>
              </a:ext>
            </a:extLst>
          </p:cNvPr>
          <p:cNvSpPr txBox="1"/>
          <p:nvPr/>
        </p:nvSpPr>
        <p:spPr>
          <a:xfrm>
            <a:off x="2444436" y="4942322"/>
            <a:ext cx="1462368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矩阵的存储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第一行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---123</a:t>
            </a: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第二行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---456</a:t>
            </a: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第三行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---789</a:t>
            </a:r>
            <a:endParaRPr lang="zh-CN" altLang="en-US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4" name="iSHEJI-5">
            <a:extLst>
              <a:ext uri="{FF2B5EF4-FFF2-40B4-BE49-F238E27FC236}">
                <a16:creationId xmlns:a16="http://schemas.microsoft.com/office/drawing/2014/main" id="{6D1E9965-E115-0433-A746-D278F7517911}"/>
              </a:ext>
            </a:extLst>
          </p:cNvPr>
          <p:cNvSpPr txBox="1"/>
          <p:nvPr/>
        </p:nvSpPr>
        <p:spPr>
          <a:xfrm>
            <a:off x="3112450" y="2774556"/>
            <a:ext cx="16913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0A0D6597-1572-EE09-D8EE-A83E75EFDF9F}"/>
              </a:ext>
            </a:extLst>
          </p:cNvPr>
          <p:cNvSpPr txBox="1"/>
          <p:nvPr/>
        </p:nvSpPr>
        <p:spPr>
          <a:xfrm>
            <a:off x="3175620" y="3205443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Cg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链接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91EE4E52-5333-59B0-C459-607D405D9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82" y="3794148"/>
            <a:ext cx="3895276" cy="932903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69EADFB-DCF1-6499-C1C5-F589045C4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040" y="3794148"/>
            <a:ext cx="3775171" cy="102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17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简介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643CECA8-00B7-9E06-2BAB-32F30E03E1BC}"/>
              </a:ext>
            </a:extLst>
          </p:cNvPr>
          <p:cNvSpPr txBox="1"/>
          <p:nvPr/>
        </p:nvSpPr>
        <p:spPr>
          <a:xfrm>
            <a:off x="4562573" y="5747326"/>
            <a:ext cx="2790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四种光照类型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B8D6D7-147E-4C13-B7A0-01048972B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091" y="1628974"/>
            <a:ext cx="5465817" cy="393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693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845E86FB-0365-ACE1-BA24-CAF86A17C204}"/>
              </a:ext>
            </a:extLst>
          </p:cNvPr>
          <p:cNvSpPr txBox="1"/>
          <p:nvPr/>
        </p:nvSpPr>
        <p:spPr>
          <a:xfrm>
            <a:off x="6201624" y="1559709"/>
            <a:ext cx="4916432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左矩阵，右向量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列向量左乘列矩阵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左向量，右矩阵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行向量右乘列矩阵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左矩阵，右矩阵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中间两数字需要相同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比如：</a:t>
            </a:r>
            <a:r>
              <a:rPr lang="en-US" altLang="zh-CN" sz="1800" b="1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(4x3,3x1)=4x1</a:t>
            </a:r>
          </a:p>
          <a:p>
            <a:pPr lvl="0">
              <a:defRPr/>
            </a:pPr>
            <a:endParaRPr lang="en-US" altLang="zh-CN" sz="1800" b="1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性质：</a:t>
            </a:r>
            <a:b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向量左乘矩阵，等于向量右乘它的转置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向量右乘矩阵，等于向量左乘它的转置</a:t>
            </a:r>
          </a:p>
        </p:txBody>
      </p:sp>
      <p:sp>
        <p:nvSpPr>
          <p:cNvPr id="24" name="iSHEJI-5">
            <a:extLst>
              <a:ext uri="{FF2B5EF4-FFF2-40B4-BE49-F238E27FC236}">
                <a16:creationId xmlns:a16="http://schemas.microsoft.com/office/drawing/2014/main" id="{6D1E9965-E115-0433-A746-D278F7517911}"/>
              </a:ext>
            </a:extLst>
          </p:cNvPr>
          <p:cNvSpPr txBox="1"/>
          <p:nvPr/>
        </p:nvSpPr>
        <p:spPr>
          <a:xfrm>
            <a:off x="3112450" y="2774556"/>
            <a:ext cx="16913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id="{CDA1E5EF-D3FF-D250-0CD0-42FC5AFF740C}"/>
              </a:ext>
            </a:extLst>
          </p:cNvPr>
          <p:cNvSpPr txBox="1"/>
          <p:nvPr/>
        </p:nvSpPr>
        <p:spPr>
          <a:xfrm>
            <a:off x="5879496" y="5920849"/>
            <a:ext cx="3256877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向量其实根本没有写成矩阵</a:t>
            </a:r>
            <a:endParaRPr lang="en-US" altLang="zh-CN" sz="14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1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它只是一个</a:t>
            </a:r>
            <a:r>
              <a:rPr lang="en-US" altLang="zh-CN" sz="1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float3</a:t>
            </a:r>
          </a:p>
          <a:p>
            <a:pPr lvl="0" algn="ctr">
              <a:defRPr/>
            </a:pPr>
            <a:r>
              <a:rPr lang="zh-CN" altLang="en-US" sz="1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只要将它看成</a:t>
            </a:r>
            <a:r>
              <a:rPr lang="en-US" altLang="zh-CN" sz="1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1x3</a:t>
            </a:r>
            <a:r>
              <a:rPr lang="zh-CN" altLang="en-US" sz="1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即可</a:t>
            </a: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0A0D6597-1572-EE09-D8EE-A83E75EFDF9F}"/>
              </a:ext>
            </a:extLst>
          </p:cNvPr>
          <p:cNvSpPr txBox="1"/>
          <p:nvPr/>
        </p:nvSpPr>
        <p:spPr>
          <a:xfrm>
            <a:off x="3175620" y="3205443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Cg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链接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6B2754-06AF-9B3D-A89E-1DDA4DFFD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35" y="3221497"/>
            <a:ext cx="2640199" cy="29930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2862C69-DCDB-312E-6F85-5C5EFF44F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874" y="4241387"/>
            <a:ext cx="2640199" cy="300798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E9522C1-F3B2-47A4-B7F7-9BCDEADC7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620" y="5745380"/>
            <a:ext cx="3143422" cy="83166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1AAFC9B-40E3-0189-09D4-16B69D2A3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404" y="4103376"/>
            <a:ext cx="4110231" cy="701746"/>
          </a:xfrm>
          <a:prstGeom prst="rect">
            <a:avLst/>
          </a:prstGeom>
        </p:spPr>
      </p:pic>
      <p:sp>
        <p:nvSpPr>
          <p:cNvPr id="30" name="iSHEJI-5">
            <a:extLst>
              <a:ext uri="{FF2B5EF4-FFF2-40B4-BE49-F238E27FC236}">
                <a16:creationId xmlns:a16="http://schemas.microsoft.com/office/drawing/2014/main" id="{89E6ED07-5B4F-676F-32F5-43E59AD53E65}"/>
              </a:ext>
            </a:extLst>
          </p:cNvPr>
          <p:cNvSpPr txBox="1"/>
          <p:nvPr/>
        </p:nvSpPr>
        <p:spPr>
          <a:xfrm>
            <a:off x="6201624" y="4857480"/>
            <a:ext cx="491643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在上面例子中，</a:t>
            </a:r>
            <a:endParaRPr lang="en-US" altLang="zh-CN" sz="1800" b="1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变为了</a:t>
            </a:r>
            <a:r>
              <a:rPr lang="en-US" altLang="zh-CN" sz="1800" b="1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(3x1,3x4)=???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8D84234-DEC9-7A59-8177-B52C91CD6FBC}"/>
              </a:ext>
            </a:extLst>
          </p:cNvPr>
          <p:cNvCxnSpPr>
            <a:cxnSpLocks/>
          </p:cNvCxnSpPr>
          <p:nvPr/>
        </p:nvCxnSpPr>
        <p:spPr>
          <a:xfrm flipH="1">
            <a:off x="7507935" y="5403777"/>
            <a:ext cx="142129" cy="4857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8DE7244-C803-761C-AA5A-04B17971C60C}"/>
              </a:ext>
            </a:extLst>
          </p:cNvPr>
          <p:cNvCxnSpPr>
            <a:cxnSpLocks/>
          </p:cNvCxnSpPr>
          <p:nvPr/>
        </p:nvCxnSpPr>
        <p:spPr>
          <a:xfrm>
            <a:off x="8730904" y="5437207"/>
            <a:ext cx="582091" cy="4523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HEJI-5">
            <a:extLst>
              <a:ext uri="{FF2B5EF4-FFF2-40B4-BE49-F238E27FC236}">
                <a16:creationId xmlns:a16="http://schemas.microsoft.com/office/drawing/2014/main" id="{08AD292F-C569-ADEF-DFD9-311F46DC3F8B}"/>
              </a:ext>
            </a:extLst>
          </p:cNvPr>
          <p:cNvSpPr txBox="1"/>
          <p:nvPr/>
        </p:nvSpPr>
        <p:spPr>
          <a:xfrm>
            <a:off x="8235519" y="5945770"/>
            <a:ext cx="325687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那么其实就是</a:t>
            </a:r>
            <a:r>
              <a:rPr lang="en-US" altLang="zh-CN" sz="1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1x4</a:t>
            </a:r>
            <a:endParaRPr lang="zh-CN" altLang="en-US" sz="14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B8125C2A-4B14-58AC-B4DB-DB4B2476E446}"/>
              </a:ext>
            </a:extLst>
          </p:cNvPr>
          <p:cNvSpPr txBox="1"/>
          <p:nvPr/>
        </p:nvSpPr>
        <p:spPr>
          <a:xfrm>
            <a:off x="10290635" y="3979381"/>
            <a:ext cx="1774572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6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最终结果是一个向量而不是矩阵，它是行向量还是列向量是无所谓的，只要中间计算正确即可</a:t>
            </a:r>
          </a:p>
        </p:txBody>
      </p:sp>
    </p:spTree>
    <p:extLst>
      <p:ext uri="{BB962C8B-B14F-4D97-AF65-F5344CB8AC3E}">
        <p14:creationId xmlns:p14="http://schemas.microsoft.com/office/powerpoint/2010/main" val="3781399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B6A1D09-A113-16F1-26AB-93AFEA62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30" y="4006694"/>
            <a:ext cx="6703347" cy="27699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740FBF3-C8D0-1C5D-0807-54124EABA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30" y="3546025"/>
            <a:ext cx="5124000" cy="290038"/>
          </a:xfrm>
          <a:prstGeom prst="rect">
            <a:avLst/>
          </a:prstGeom>
        </p:spPr>
      </p:pic>
      <p:sp>
        <p:nvSpPr>
          <p:cNvPr id="19" name="iSHEJI-5">
            <a:extLst>
              <a:ext uri="{FF2B5EF4-FFF2-40B4-BE49-F238E27FC236}">
                <a16:creationId xmlns:a16="http://schemas.microsoft.com/office/drawing/2014/main" id="{6C7B80C6-74F9-138E-4D12-A8B8AF4B6A42}"/>
              </a:ext>
            </a:extLst>
          </p:cNvPr>
          <p:cNvSpPr txBox="1"/>
          <p:nvPr/>
        </p:nvSpPr>
        <p:spPr>
          <a:xfrm>
            <a:off x="2297988" y="4917383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4x4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83A972F-AB77-7606-CAA4-AD43249EC519}"/>
              </a:ext>
            </a:extLst>
          </p:cNvPr>
          <p:cNvCxnSpPr>
            <a:cxnSpLocks/>
          </p:cNvCxnSpPr>
          <p:nvPr/>
        </p:nvCxnSpPr>
        <p:spPr>
          <a:xfrm>
            <a:off x="3527329" y="4309152"/>
            <a:ext cx="192642" cy="47047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HEJI-5">
            <a:extLst>
              <a:ext uri="{FF2B5EF4-FFF2-40B4-BE49-F238E27FC236}">
                <a16:creationId xmlns:a16="http://schemas.microsoft.com/office/drawing/2014/main" id="{845E86FB-0365-ACE1-BA24-CAF86A17C204}"/>
              </a:ext>
            </a:extLst>
          </p:cNvPr>
          <p:cNvSpPr txBox="1"/>
          <p:nvPr/>
        </p:nvSpPr>
        <p:spPr>
          <a:xfrm>
            <a:off x="4439166" y="4868830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nx1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BBA9D1D-0FCB-3009-4D7D-71345FD938F1}"/>
              </a:ext>
            </a:extLst>
          </p:cNvPr>
          <p:cNvCxnSpPr>
            <a:cxnSpLocks/>
          </p:cNvCxnSpPr>
          <p:nvPr/>
        </p:nvCxnSpPr>
        <p:spPr>
          <a:xfrm flipH="1">
            <a:off x="5952168" y="4305250"/>
            <a:ext cx="133333" cy="47437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7B60C82-B0B7-9C9F-EF3A-75DCAAE736E2}"/>
              </a:ext>
            </a:extLst>
          </p:cNvPr>
          <p:cNvCxnSpPr>
            <a:cxnSpLocks/>
          </p:cNvCxnSpPr>
          <p:nvPr/>
        </p:nvCxnSpPr>
        <p:spPr>
          <a:xfrm flipH="1">
            <a:off x="5199980" y="5167556"/>
            <a:ext cx="284258" cy="28838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HEJI-5">
            <a:extLst>
              <a:ext uri="{FF2B5EF4-FFF2-40B4-BE49-F238E27FC236}">
                <a16:creationId xmlns:a16="http://schemas.microsoft.com/office/drawing/2014/main" id="{A0905091-646B-AB6D-E9B1-88703AE969AB}"/>
              </a:ext>
            </a:extLst>
          </p:cNvPr>
          <p:cNvSpPr txBox="1"/>
          <p:nvPr/>
        </p:nvSpPr>
        <p:spPr>
          <a:xfrm>
            <a:off x="3234214" y="5532048"/>
            <a:ext cx="32568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理论上必须是</a:t>
            </a:r>
            <a:r>
              <a:rPr lang="en-US" altLang="zh-CN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但是这里输入三维的也是可行的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87005F6-71C5-CDB4-BF8C-3ED1EF838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496" y="1614618"/>
            <a:ext cx="3808760" cy="2089133"/>
          </a:xfrm>
          <a:prstGeom prst="rect">
            <a:avLst/>
          </a:prstGeom>
        </p:spPr>
      </p:pic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8FD8816C-A243-82CA-6CE9-9DC809E7CBC7}"/>
              </a:ext>
            </a:extLst>
          </p:cNvPr>
          <p:cNvCxnSpPr>
            <a:cxnSpLocks/>
          </p:cNvCxnSpPr>
          <p:nvPr/>
        </p:nvCxnSpPr>
        <p:spPr>
          <a:xfrm>
            <a:off x="9862876" y="3780147"/>
            <a:ext cx="0" cy="52510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37F31F89-C2D1-FBDA-3A35-FECBABC91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8650" y="4431714"/>
            <a:ext cx="2048451" cy="2048451"/>
          </a:xfrm>
          <a:prstGeom prst="rect">
            <a:avLst/>
          </a:prstGeom>
        </p:spPr>
      </p:pic>
      <p:sp>
        <p:nvSpPr>
          <p:cNvPr id="21" name="iSHEJI-5">
            <a:extLst>
              <a:ext uri="{FF2B5EF4-FFF2-40B4-BE49-F238E27FC236}">
                <a16:creationId xmlns:a16="http://schemas.microsoft.com/office/drawing/2014/main" id="{F83E2FB6-2D50-E620-FC2A-920E0036830E}"/>
              </a:ext>
            </a:extLst>
          </p:cNvPr>
          <p:cNvSpPr txBox="1"/>
          <p:nvPr/>
        </p:nvSpPr>
        <p:spPr>
          <a:xfrm>
            <a:off x="3112450" y="2774556"/>
            <a:ext cx="16913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</a:p>
        </p:txBody>
      </p:sp>
      <p:sp>
        <p:nvSpPr>
          <p:cNvPr id="24" name="iSHEJI-5">
            <a:extLst>
              <a:ext uri="{FF2B5EF4-FFF2-40B4-BE49-F238E27FC236}">
                <a16:creationId xmlns:a16="http://schemas.microsoft.com/office/drawing/2014/main" id="{249C927E-5CF1-64E6-DA00-82A89C4FD66D}"/>
              </a:ext>
            </a:extLst>
          </p:cNvPr>
          <p:cNvSpPr txBox="1"/>
          <p:nvPr/>
        </p:nvSpPr>
        <p:spPr>
          <a:xfrm>
            <a:off x="3175620" y="3205443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6"/>
              </a:rPr>
              <a:t>Cg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6"/>
              </a:rPr>
              <a:t>链接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4438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B6A1D09-A113-16F1-26AB-93AFEA62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30" y="4006694"/>
            <a:ext cx="6703347" cy="27699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740FBF3-C8D0-1C5D-0807-54124EABA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30" y="3546025"/>
            <a:ext cx="5124000" cy="290038"/>
          </a:xfrm>
          <a:prstGeom prst="rect">
            <a:avLst/>
          </a:prstGeom>
        </p:spPr>
      </p:pic>
      <p:sp>
        <p:nvSpPr>
          <p:cNvPr id="19" name="iSHEJI-5">
            <a:extLst>
              <a:ext uri="{FF2B5EF4-FFF2-40B4-BE49-F238E27FC236}">
                <a16:creationId xmlns:a16="http://schemas.microsoft.com/office/drawing/2014/main" id="{6C7B80C6-74F9-138E-4D12-A8B8AF4B6A42}"/>
              </a:ext>
            </a:extLst>
          </p:cNvPr>
          <p:cNvSpPr txBox="1"/>
          <p:nvPr/>
        </p:nvSpPr>
        <p:spPr>
          <a:xfrm>
            <a:off x="2297988" y="4917383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4x4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83A972F-AB77-7606-CAA4-AD43249EC519}"/>
              </a:ext>
            </a:extLst>
          </p:cNvPr>
          <p:cNvCxnSpPr>
            <a:cxnSpLocks/>
          </p:cNvCxnSpPr>
          <p:nvPr/>
        </p:nvCxnSpPr>
        <p:spPr>
          <a:xfrm>
            <a:off x="3527329" y="4309152"/>
            <a:ext cx="192642" cy="47047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HEJI-5">
            <a:extLst>
              <a:ext uri="{FF2B5EF4-FFF2-40B4-BE49-F238E27FC236}">
                <a16:creationId xmlns:a16="http://schemas.microsoft.com/office/drawing/2014/main" id="{845E86FB-0365-ACE1-BA24-CAF86A17C204}"/>
              </a:ext>
            </a:extLst>
          </p:cNvPr>
          <p:cNvSpPr txBox="1"/>
          <p:nvPr/>
        </p:nvSpPr>
        <p:spPr>
          <a:xfrm>
            <a:off x="4439166" y="4868830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nx1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BBA9D1D-0FCB-3009-4D7D-71345FD938F1}"/>
              </a:ext>
            </a:extLst>
          </p:cNvPr>
          <p:cNvCxnSpPr>
            <a:cxnSpLocks/>
          </p:cNvCxnSpPr>
          <p:nvPr/>
        </p:nvCxnSpPr>
        <p:spPr>
          <a:xfrm flipH="1">
            <a:off x="5952168" y="4305250"/>
            <a:ext cx="133333" cy="47437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7B60C82-B0B7-9C9F-EF3A-75DCAAE736E2}"/>
              </a:ext>
            </a:extLst>
          </p:cNvPr>
          <p:cNvCxnSpPr>
            <a:cxnSpLocks/>
          </p:cNvCxnSpPr>
          <p:nvPr/>
        </p:nvCxnSpPr>
        <p:spPr>
          <a:xfrm flipH="1">
            <a:off x="5199980" y="5167556"/>
            <a:ext cx="284258" cy="28838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8FD8816C-A243-82CA-6CE9-9DC809E7CBC7}"/>
              </a:ext>
            </a:extLst>
          </p:cNvPr>
          <p:cNvCxnSpPr>
            <a:cxnSpLocks/>
          </p:cNvCxnSpPr>
          <p:nvPr/>
        </p:nvCxnSpPr>
        <p:spPr>
          <a:xfrm>
            <a:off x="9862876" y="3780147"/>
            <a:ext cx="0" cy="52510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B8F5F024-7DDC-32C7-1F1A-7850595F0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496" y="1614617"/>
            <a:ext cx="3808760" cy="20749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9F5943-400A-2C57-1B7B-A45685D7C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738" y="4427103"/>
            <a:ext cx="2057673" cy="2057673"/>
          </a:xfrm>
          <a:prstGeom prst="rect">
            <a:avLst/>
          </a:prstGeom>
        </p:spPr>
      </p:pic>
      <p:sp>
        <p:nvSpPr>
          <p:cNvPr id="9" name="iSHEJI-5">
            <a:extLst>
              <a:ext uri="{FF2B5EF4-FFF2-40B4-BE49-F238E27FC236}">
                <a16:creationId xmlns:a16="http://schemas.microsoft.com/office/drawing/2014/main" id="{7319B52C-4E2B-5EB7-DD73-5A50195915CE}"/>
              </a:ext>
            </a:extLst>
          </p:cNvPr>
          <p:cNvSpPr txBox="1"/>
          <p:nvPr/>
        </p:nvSpPr>
        <p:spPr>
          <a:xfrm>
            <a:off x="3112450" y="2774556"/>
            <a:ext cx="16913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13533195-D7B4-518E-4918-5E00DCD48AFC}"/>
              </a:ext>
            </a:extLst>
          </p:cNvPr>
          <p:cNvSpPr txBox="1"/>
          <p:nvPr/>
        </p:nvSpPr>
        <p:spPr>
          <a:xfrm>
            <a:off x="3234214" y="5532048"/>
            <a:ext cx="32568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理论上必须是</a:t>
            </a:r>
            <a:r>
              <a:rPr lang="en-US" altLang="zh-CN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但是这里输入三维的也是可行的</a:t>
            </a: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id="{84500F65-C58E-B90C-9FDC-24ADBCB1B271}"/>
              </a:ext>
            </a:extLst>
          </p:cNvPr>
          <p:cNvSpPr txBox="1"/>
          <p:nvPr/>
        </p:nvSpPr>
        <p:spPr>
          <a:xfrm>
            <a:off x="3175620" y="3205443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6"/>
              </a:rPr>
              <a:t>Cg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6"/>
              </a:rPr>
              <a:t>链接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49196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B6A1D09-A113-16F1-26AB-93AFEA62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30" y="4006694"/>
            <a:ext cx="6703347" cy="27699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740FBF3-C8D0-1C5D-0807-54124EABA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30" y="3546025"/>
            <a:ext cx="5124000" cy="290038"/>
          </a:xfrm>
          <a:prstGeom prst="rect">
            <a:avLst/>
          </a:prstGeom>
        </p:spPr>
      </p:pic>
      <p:sp>
        <p:nvSpPr>
          <p:cNvPr id="19" name="iSHEJI-5">
            <a:extLst>
              <a:ext uri="{FF2B5EF4-FFF2-40B4-BE49-F238E27FC236}">
                <a16:creationId xmlns:a16="http://schemas.microsoft.com/office/drawing/2014/main" id="{6C7B80C6-74F9-138E-4D12-A8B8AF4B6A42}"/>
              </a:ext>
            </a:extLst>
          </p:cNvPr>
          <p:cNvSpPr txBox="1"/>
          <p:nvPr/>
        </p:nvSpPr>
        <p:spPr>
          <a:xfrm>
            <a:off x="2297988" y="4917383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4x4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83A972F-AB77-7606-CAA4-AD43249EC519}"/>
              </a:ext>
            </a:extLst>
          </p:cNvPr>
          <p:cNvCxnSpPr>
            <a:cxnSpLocks/>
          </p:cNvCxnSpPr>
          <p:nvPr/>
        </p:nvCxnSpPr>
        <p:spPr>
          <a:xfrm>
            <a:off x="3527329" y="4309152"/>
            <a:ext cx="192642" cy="47047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HEJI-5">
            <a:extLst>
              <a:ext uri="{FF2B5EF4-FFF2-40B4-BE49-F238E27FC236}">
                <a16:creationId xmlns:a16="http://schemas.microsoft.com/office/drawing/2014/main" id="{845E86FB-0365-ACE1-BA24-CAF86A17C204}"/>
              </a:ext>
            </a:extLst>
          </p:cNvPr>
          <p:cNvSpPr txBox="1"/>
          <p:nvPr/>
        </p:nvSpPr>
        <p:spPr>
          <a:xfrm>
            <a:off x="4439166" y="4868830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nx1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BBA9D1D-0FCB-3009-4D7D-71345FD938F1}"/>
              </a:ext>
            </a:extLst>
          </p:cNvPr>
          <p:cNvCxnSpPr>
            <a:cxnSpLocks/>
          </p:cNvCxnSpPr>
          <p:nvPr/>
        </p:nvCxnSpPr>
        <p:spPr>
          <a:xfrm flipH="1">
            <a:off x="5952168" y="4305250"/>
            <a:ext cx="133333" cy="47437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7B60C82-B0B7-9C9F-EF3A-75DCAAE736E2}"/>
              </a:ext>
            </a:extLst>
          </p:cNvPr>
          <p:cNvCxnSpPr>
            <a:cxnSpLocks/>
          </p:cNvCxnSpPr>
          <p:nvPr/>
        </p:nvCxnSpPr>
        <p:spPr>
          <a:xfrm flipH="1">
            <a:off x="5199980" y="5167556"/>
            <a:ext cx="284258" cy="28838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8FD8816C-A243-82CA-6CE9-9DC809E7CBC7}"/>
              </a:ext>
            </a:extLst>
          </p:cNvPr>
          <p:cNvCxnSpPr>
            <a:cxnSpLocks/>
          </p:cNvCxnSpPr>
          <p:nvPr/>
        </p:nvCxnSpPr>
        <p:spPr>
          <a:xfrm>
            <a:off x="7604932" y="1069488"/>
            <a:ext cx="667014" cy="20151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CA6C91AC-AA57-6C4D-D910-26E14798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973" y="428470"/>
            <a:ext cx="3298638" cy="18905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4D3CDF-0F25-809F-F025-06F7B9970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268" y="552447"/>
            <a:ext cx="1546429" cy="15464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C75DB2-7199-3CFF-DB0F-8044CFF7C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4751" y="2494218"/>
            <a:ext cx="3543892" cy="2007283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EED15B7-905C-9399-AF07-9D2C055E08B2}"/>
              </a:ext>
            </a:extLst>
          </p:cNvPr>
          <p:cNvCxnSpPr>
            <a:cxnSpLocks/>
          </p:cNvCxnSpPr>
          <p:nvPr/>
        </p:nvCxnSpPr>
        <p:spPr>
          <a:xfrm>
            <a:off x="9788234" y="4642422"/>
            <a:ext cx="0" cy="45281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8F5F61F8-9EB2-B73E-6DD6-83ACDC92A6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6270" y="5145829"/>
            <a:ext cx="1603927" cy="1603927"/>
          </a:xfrm>
          <a:prstGeom prst="rect">
            <a:avLst/>
          </a:prstGeom>
        </p:spPr>
      </p:pic>
      <p:sp>
        <p:nvSpPr>
          <p:cNvPr id="24" name="iSHEJI-5">
            <a:extLst>
              <a:ext uri="{FF2B5EF4-FFF2-40B4-BE49-F238E27FC236}">
                <a16:creationId xmlns:a16="http://schemas.microsoft.com/office/drawing/2014/main" id="{6D1E9965-E115-0433-A746-D278F7517911}"/>
              </a:ext>
            </a:extLst>
          </p:cNvPr>
          <p:cNvSpPr txBox="1"/>
          <p:nvPr/>
        </p:nvSpPr>
        <p:spPr>
          <a:xfrm>
            <a:off x="3112450" y="2774556"/>
            <a:ext cx="16913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id="{CDA1E5EF-D3FF-D250-0CD0-42FC5AFF740C}"/>
              </a:ext>
            </a:extLst>
          </p:cNvPr>
          <p:cNvSpPr txBox="1"/>
          <p:nvPr/>
        </p:nvSpPr>
        <p:spPr>
          <a:xfrm>
            <a:off x="3234214" y="5532048"/>
            <a:ext cx="32568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理论上必须是</a:t>
            </a:r>
            <a:r>
              <a:rPr lang="en-US" altLang="zh-CN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但是这里输入三维的也是可行的</a:t>
            </a:r>
          </a:p>
        </p:txBody>
      </p:sp>
      <p:sp>
        <p:nvSpPr>
          <p:cNvPr id="28" name="iSHEJI-5">
            <a:extLst>
              <a:ext uri="{FF2B5EF4-FFF2-40B4-BE49-F238E27FC236}">
                <a16:creationId xmlns:a16="http://schemas.microsoft.com/office/drawing/2014/main" id="{02A34BB6-F496-FDA1-1823-08D00B23774F}"/>
              </a:ext>
            </a:extLst>
          </p:cNvPr>
          <p:cNvSpPr txBox="1"/>
          <p:nvPr/>
        </p:nvSpPr>
        <p:spPr>
          <a:xfrm>
            <a:off x="6906397" y="2550193"/>
            <a:ext cx="111754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说明补了一个</a:t>
            </a:r>
            <a:r>
              <a:rPr lang="en-US" altLang="zh-CN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进去</a:t>
            </a:r>
          </a:p>
        </p:txBody>
      </p:sp>
      <p:sp>
        <p:nvSpPr>
          <p:cNvPr id="29" name="iSHEJI-5">
            <a:extLst>
              <a:ext uri="{FF2B5EF4-FFF2-40B4-BE49-F238E27FC236}">
                <a16:creationId xmlns:a16="http://schemas.microsoft.com/office/drawing/2014/main" id="{FF191DF3-BD49-F004-5EF4-391EEE15BB4E}"/>
              </a:ext>
            </a:extLst>
          </p:cNvPr>
          <p:cNvSpPr txBox="1"/>
          <p:nvPr/>
        </p:nvSpPr>
        <p:spPr>
          <a:xfrm>
            <a:off x="3175620" y="3205443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8"/>
              </a:rPr>
              <a:t>Cg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8"/>
              </a:rPr>
              <a:t>链接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6037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845E86FB-0365-ACE1-BA24-CAF86A17C204}"/>
              </a:ext>
            </a:extLst>
          </p:cNvPr>
          <p:cNvSpPr txBox="1"/>
          <p:nvPr/>
        </p:nvSpPr>
        <p:spPr>
          <a:xfrm>
            <a:off x="1425135" y="3897275"/>
            <a:ext cx="7624597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简单总结：</a:t>
            </a:r>
            <a:b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矩阵的存储结构是一行一行存储的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使用行向量还是列向量取决于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endParaRPr lang="en-US" altLang="zh-CN" sz="20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对于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来说，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4x4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矩阵乘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3/2/1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维向量是可行的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4" name="iSHEJI-5">
            <a:extLst>
              <a:ext uri="{FF2B5EF4-FFF2-40B4-BE49-F238E27FC236}">
                <a16:creationId xmlns:a16="http://schemas.microsoft.com/office/drawing/2014/main" id="{6D1E9965-E115-0433-A746-D278F7517911}"/>
              </a:ext>
            </a:extLst>
          </p:cNvPr>
          <p:cNvSpPr txBox="1"/>
          <p:nvPr/>
        </p:nvSpPr>
        <p:spPr>
          <a:xfrm>
            <a:off x="3112450" y="2774556"/>
            <a:ext cx="16913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0A0D6597-1572-EE09-D8EE-A83E75EFDF9F}"/>
              </a:ext>
            </a:extLst>
          </p:cNvPr>
          <p:cNvSpPr txBox="1"/>
          <p:nvPr/>
        </p:nvSpPr>
        <p:spPr>
          <a:xfrm>
            <a:off x="3175620" y="3205443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Cg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链接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6833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845E86FB-0365-ACE1-BA24-CAF86A17C204}"/>
              </a:ext>
            </a:extLst>
          </p:cNvPr>
          <p:cNvSpPr txBox="1"/>
          <p:nvPr/>
        </p:nvSpPr>
        <p:spPr>
          <a:xfrm>
            <a:off x="4405210" y="2913720"/>
            <a:ext cx="661472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注意：这里</a:t>
            </a:r>
            <a:r>
              <a:rPr lang="en-US" altLang="zh-CN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</a:t>
            </a: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必须是</a:t>
            </a:r>
            <a:r>
              <a:rPr lang="en-US" altLang="zh-CN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4D</a:t>
            </a: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endParaRPr lang="zh-CN" altLang="en-US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6481B9-F289-ABC0-3CD6-33C69C0C4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5" y="3320225"/>
            <a:ext cx="8471574" cy="262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38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FAD2A-D482-3504-9A53-E0F95D3F3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04" y="3454469"/>
            <a:ext cx="10423515" cy="252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901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938AD2-FED8-1177-D331-A049AE427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3415127"/>
            <a:ext cx="10849022" cy="324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545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F60F86-D23A-98B4-EE5A-4869629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26" y="3301703"/>
            <a:ext cx="10962548" cy="345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64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53C5C0-3FCD-0AAD-AE3A-9F3A64119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742" y="1476066"/>
            <a:ext cx="10012469" cy="50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24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简介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C26369-D56D-F36A-5EB4-8A3B96B9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5" y="2786830"/>
            <a:ext cx="3927223" cy="3927223"/>
          </a:xfrm>
          <a:prstGeom prst="rect">
            <a:avLst/>
          </a:prstGeom>
        </p:spPr>
      </p:pic>
      <p:sp>
        <p:nvSpPr>
          <p:cNvPr id="4" name="iSHEJI-5">
            <a:extLst>
              <a:ext uri="{FF2B5EF4-FFF2-40B4-BE49-F238E27FC236}">
                <a16:creationId xmlns:a16="http://schemas.microsoft.com/office/drawing/2014/main" id="{C530F7EC-FD3F-B8B1-55F7-30CD8849E516}"/>
              </a:ext>
            </a:extLst>
          </p:cNvPr>
          <p:cNvSpPr txBox="1"/>
          <p:nvPr/>
        </p:nvSpPr>
        <p:spPr>
          <a:xfrm>
            <a:off x="6123233" y="3130022"/>
            <a:ext cx="3149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基础的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光源漫反射</a:t>
            </a:r>
          </a:p>
        </p:txBody>
      </p:sp>
      <p:sp>
        <p:nvSpPr>
          <p:cNvPr id="6" name="iSHEJI-5">
            <a:extLst>
              <a:ext uri="{FF2B5EF4-FFF2-40B4-BE49-F238E27FC236}">
                <a16:creationId xmlns:a16="http://schemas.microsoft.com/office/drawing/2014/main" id="{2F9DE1FE-0886-25C7-C6B0-00FC4C1DF193}"/>
              </a:ext>
            </a:extLst>
          </p:cNvPr>
          <p:cNvSpPr txBox="1"/>
          <p:nvPr/>
        </p:nvSpPr>
        <p:spPr>
          <a:xfrm>
            <a:off x="6096000" y="4451465"/>
            <a:ext cx="41195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遵循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兰伯特余弦定理</a:t>
            </a:r>
          </a:p>
        </p:txBody>
      </p:sp>
      <p:sp>
        <p:nvSpPr>
          <p:cNvPr id="7" name="iSHEJI-5">
            <a:extLst>
              <a:ext uri="{FF2B5EF4-FFF2-40B4-BE49-F238E27FC236}">
                <a16:creationId xmlns:a16="http://schemas.microsoft.com/office/drawing/2014/main" id="{A92B8565-A0DA-B55E-637C-CC557D0EB397}"/>
              </a:ext>
            </a:extLst>
          </p:cNvPr>
          <p:cNvSpPr txBox="1"/>
          <p:nvPr/>
        </p:nvSpPr>
        <p:spPr>
          <a:xfrm>
            <a:off x="6096000" y="5839856"/>
            <a:ext cx="3149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有点偏黑</a:t>
            </a: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FFF009D3-8C6A-6866-1601-083E1F9BBFBF}"/>
              </a:ext>
            </a:extLst>
          </p:cNvPr>
          <p:cNvSpPr txBox="1"/>
          <p:nvPr/>
        </p:nvSpPr>
        <p:spPr>
          <a:xfrm>
            <a:off x="7552557" y="1395057"/>
            <a:ext cx="31496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所以说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不算完整的光照模型，而是光照模型的一部分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E6F5B50-EB5B-4110-6FA5-5BD092EE07DE}"/>
              </a:ext>
            </a:extLst>
          </p:cNvPr>
          <p:cNvCxnSpPr>
            <a:cxnSpLocks/>
          </p:cNvCxnSpPr>
          <p:nvPr/>
        </p:nvCxnSpPr>
        <p:spPr>
          <a:xfrm flipV="1">
            <a:off x="8339404" y="2239466"/>
            <a:ext cx="970700" cy="81279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0533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3530131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873E79-2B6B-533E-7ADC-6E90F835B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226" y="1567414"/>
            <a:ext cx="10311744" cy="521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56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简介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C530F7EC-FD3F-B8B1-55F7-30CD8849E516}"/>
              </a:ext>
            </a:extLst>
          </p:cNvPr>
          <p:cNvSpPr txBox="1"/>
          <p:nvPr/>
        </p:nvSpPr>
        <p:spPr>
          <a:xfrm>
            <a:off x="6123233" y="3130022"/>
            <a:ext cx="3149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基础的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光源漫反射</a:t>
            </a:r>
          </a:p>
        </p:txBody>
      </p:sp>
      <p:sp>
        <p:nvSpPr>
          <p:cNvPr id="6" name="iSHEJI-5">
            <a:extLst>
              <a:ext uri="{FF2B5EF4-FFF2-40B4-BE49-F238E27FC236}">
                <a16:creationId xmlns:a16="http://schemas.microsoft.com/office/drawing/2014/main" id="{2F9DE1FE-0886-25C7-C6B0-00FC4C1DF193}"/>
              </a:ext>
            </a:extLst>
          </p:cNvPr>
          <p:cNvSpPr txBox="1"/>
          <p:nvPr/>
        </p:nvSpPr>
        <p:spPr>
          <a:xfrm>
            <a:off x="6096000" y="4451465"/>
            <a:ext cx="41195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遵循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兰伯特余弦定理</a:t>
            </a:r>
          </a:p>
        </p:txBody>
      </p:sp>
      <p:sp>
        <p:nvSpPr>
          <p:cNvPr id="7" name="iSHEJI-5">
            <a:extLst>
              <a:ext uri="{FF2B5EF4-FFF2-40B4-BE49-F238E27FC236}">
                <a16:creationId xmlns:a16="http://schemas.microsoft.com/office/drawing/2014/main" id="{A92B8565-A0DA-B55E-637C-CC557D0EB397}"/>
              </a:ext>
            </a:extLst>
          </p:cNvPr>
          <p:cNvSpPr txBox="1"/>
          <p:nvPr/>
        </p:nvSpPr>
        <p:spPr>
          <a:xfrm>
            <a:off x="6095999" y="5839856"/>
            <a:ext cx="559323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感觉很通透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en-US" altLang="zh-CN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的区别</a:t>
            </a: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FFF009D3-8C6A-6866-1601-083E1F9BBFBF}"/>
              </a:ext>
            </a:extLst>
          </p:cNvPr>
          <p:cNvSpPr txBox="1"/>
          <p:nvPr/>
        </p:nvSpPr>
        <p:spPr>
          <a:xfrm>
            <a:off x="7552557" y="1395057"/>
            <a:ext cx="31496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所以说</a:t>
            </a:r>
            <a:r>
              <a:rPr lang="en-US" altLang="zh-CN" sz="20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也不算完整的光照模型，而是光照模型的一部分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A3EF84F-B6B3-B732-E42A-AD58CBBFF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5" y="2786830"/>
            <a:ext cx="3927223" cy="3927223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71265CA-0CFC-2317-D2BC-87D9527AF260}"/>
              </a:ext>
            </a:extLst>
          </p:cNvPr>
          <p:cNvCxnSpPr>
            <a:cxnSpLocks/>
          </p:cNvCxnSpPr>
          <p:nvPr/>
        </p:nvCxnSpPr>
        <p:spPr>
          <a:xfrm flipV="1">
            <a:off x="8339404" y="2239466"/>
            <a:ext cx="970700" cy="81279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iSHEJI-5">
            <a:extLst>
              <a:ext uri="{FF2B5EF4-FFF2-40B4-BE49-F238E27FC236}">
                <a16:creationId xmlns:a16="http://schemas.microsoft.com/office/drawing/2014/main" id="{70C0A968-EF7C-9A61-4E03-FC681F618E4E}"/>
              </a:ext>
            </a:extLst>
          </p:cNvPr>
          <p:cNvSpPr txBox="1"/>
          <p:nvPr/>
        </p:nvSpPr>
        <p:spPr>
          <a:xfrm>
            <a:off x="3727491" y="1321127"/>
            <a:ext cx="3149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变体</a:t>
            </a:r>
          </a:p>
        </p:txBody>
      </p:sp>
    </p:spTree>
    <p:extLst>
      <p:ext uri="{BB962C8B-B14F-4D97-AF65-F5344CB8AC3E}">
        <p14:creationId xmlns:p14="http://schemas.microsoft.com/office/powerpoint/2010/main" val="2541354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简介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C530F7EC-FD3F-B8B1-55F7-30CD8849E516}"/>
              </a:ext>
            </a:extLst>
          </p:cNvPr>
          <p:cNvSpPr txBox="1"/>
          <p:nvPr/>
        </p:nvSpPr>
        <p:spPr>
          <a:xfrm>
            <a:off x="6123233" y="3130022"/>
            <a:ext cx="314960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环境漫反射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光源漫反射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光源高光反射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38C7720-5642-682A-470B-86C5D141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5" y="2793900"/>
            <a:ext cx="3927223" cy="3927223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0AA23A41-35EB-5089-AA2A-01365A8DD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987" y="405740"/>
            <a:ext cx="7188108" cy="199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56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简介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C530F7EC-FD3F-B8B1-55F7-30CD8849E516}"/>
              </a:ext>
            </a:extLst>
          </p:cNvPr>
          <p:cNvSpPr txBox="1"/>
          <p:nvPr/>
        </p:nvSpPr>
        <p:spPr>
          <a:xfrm>
            <a:off x="6123233" y="3130022"/>
            <a:ext cx="314960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环境漫反射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光源漫反射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光源高光反射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FCB017D-FF00-96E7-E3C3-BFCF108C2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749" y="476795"/>
            <a:ext cx="6233537" cy="194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HEJI-5">
            <a:extLst>
              <a:ext uri="{FF2B5EF4-FFF2-40B4-BE49-F238E27FC236}">
                <a16:creationId xmlns:a16="http://schemas.microsoft.com/office/drawing/2014/main" id="{09F3FD56-5650-701D-953E-44E9CB8FF3A1}"/>
              </a:ext>
            </a:extLst>
          </p:cNvPr>
          <p:cNvSpPr txBox="1"/>
          <p:nvPr/>
        </p:nvSpPr>
        <p:spPr>
          <a:xfrm>
            <a:off x="6096000" y="5293101"/>
            <a:ext cx="559323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en-US" altLang="zh-CN" sz="2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的区别：</a:t>
            </a:r>
            <a:br>
              <a:rPr lang="en-US" altLang="zh-CN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使用的计算向量不同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0100D33-A5F4-710D-AB7B-117C517FA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2793900"/>
            <a:ext cx="3927223" cy="3927223"/>
          </a:xfrm>
          <a:prstGeom prst="rect">
            <a:avLst/>
          </a:prstGeom>
        </p:spPr>
      </p:pic>
      <p:sp>
        <p:nvSpPr>
          <p:cNvPr id="3" name="iSHEJI-5">
            <a:extLst>
              <a:ext uri="{FF2B5EF4-FFF2-40B4-BE49-F238E27FC236}">
                <a16:creationId xmlns:a16="http://schemas.microsoft.com/office/drawing/2014/main" id="{234FCE4D-5436-4DB5-FE19-B7A863679619}"/>
              </a:ext>
            </a:extLst>
          </p:cNvPr>
          <p:cNvSpPr txBox="1"/>
          <p:nvPr/>
        </p:nvSpPr>
        <p:spPr>
          <a:xfrm>
            <a:off x="6096000" y="4382869"/>
            <a:ext cx="3149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变体</a:t>
            </a:r>
          </a:p>
        </p:txBody>
      </p:sp>
    </p:spTree>
    <p:extLst>
      <p:ext uri="{BB962C8B-B14F-4D97-AF65-F5344CB8AC3E}">
        <p14:creationId xmlns:p14="http://schemas.microsoft.com/office/powerpoint/2010/main" val="1889907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BBD598-26C2-78F5-E52F-660AABC55124}"/>
              </a:ext>
            </a:extLst>
          </p:cNvPr>
          <p:cNvSpPr txBox="1"/>
          <p:nvPr/>
        </p:nvSpPr>
        <p:spPr>
          <a:xfrm>
            <a:off x="5874255" y="1065593"/>
            <a:ext cx="6094428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着色器语义 </a:t>
            </a:r>
            <a:r>
              <a:rPr lang="en-US" altLang="zh-CN" dirty="0">
                <a:hlinkClick r:id="rId2"/>
              </a:rPr>
              <a:t>- Unity </a:t>
            </a:r>
            <a:r>
              <a:rPr lang="zh-CN" altLang="en-US" dirty="0">
                <a:hlinkClick r:id="rId2"/>
              </a:rPr>
              <a:t>手册 </a:t>
            </a:r>
            <a:r>
              <a:rPr lang="en-US" altLang="zh-CN" dirty="0">
                <a:hlinkClick r:id="rId2"/>
              </a:rPr>
              <a:t>(unity3d.com)</a:t>
            </a:r>
            <a:endParaRPr lang="zh-CN" altLang="en-US" dirty="0"/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506318D8-7239-D90C-651B-6C4358D6E813}"/>
              </a:ext>
            </a:extLst>
          </p:cNvPr>
          <p:cNvSpPr txBox="1"/>
          <p:nvPr/>
        </p:nvSpPr>
        <p:spPr>
          <a:xfrm>
            <a:off x="1425135" y="2747191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核心：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r>
              <a:rPr lang="en-US" altLang="zh-CN" sz="2800" b="1" spc="0" dirty="0">
                <a:solidFill>
                  <a:srgbClr val="00B050"/>
                </a:solidFill>
                <a:latin typeface="Algerian" panose="04020705040A02060702" pitchFamily="82" charset="0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’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 cosine law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3477F61B-7426-D568-0561-860B3A72F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134" y="3181546"/>
            <a:ext cx="7530967" cy="338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855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200" dirty="0">
            <a:solidFill>
              <a:schemeClr val="bg1">
                <a:alpha val="80000"/>
              </a:schemeClr>
            </a:solidFill>
            <a:effectLst/>
            <a:latin typeface="阿里巴巴普惠体 2.0 35 Thin" panose="00020600040101010101" pitchFamily="18" charset="-122"/>
            <a:ea typeface="阿里巴巴普惠体 2.0 35 Thin" panose="00020600040101010101" pitchFamily="18" charset="-122"/>
            <a:cs typeface="阿里巴巴普惠体 2.0 45 Light" panose="00020600040101010101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1644</Words>
  <Application>Microsoft Office PowerPoint</Application>
  <PresentationFormat>宽屏</PresentationFormat>
  <Paragraphs>463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7" baseType="lpstr">
      <vt:lpstr>阿里巴巴普惠体 2.0 35 Thin</vt:lpstr>
      <vt:lpstr>阿里巴巴普惠体 2.0 95 ExtraBold</vt:lpstr>
      <vt:lpstr>Algerian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l</cp:lastModifiedBy>
  <cp:revision>18</cp:revision>
  <dcterms:created xsi:type="dcterms:W3CDTF">2023-01-25T17:41:31Z</dcterms:created>
  <dcterms:modified xsi:type="dcterms:W3CDTF">2023-01-31T10:28:45Z</dcterms:modified>
</cp:coreProperties>
</file>